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6"/>
  </p:notesMasterIdLst>
  <p:sldIdLst>
    <p:sldId id="256" r:id="rId5"/>
    <p:sldId id="257" r:id="rId6"/>
    <p:sldId id="277" r:id="rId7"/>
    <p:sldId id="261" r:id="rId8"/>
    <p:sldId id="279" r:id="rId9"/>
    <p:sldId id="259" r:id="rId10"/>
    <p:sldId id="278" r:id="rId11"/>
    <p:sldId id="262" r:id="rId12"/>
    <p:sldId id="263" r:id="rId13"/>
    <p:sldId id="264" r:id="rId14"/>
    <p:sldId id="272" r:id="rId15"/>
    <p:sldId id="268" r:id="rId16"/>
    <p:sldId id="266" r:id="rId17"/>
    <p:sldId id="269" r:id="rId18"/>
    <p:sldId id="270" r:id="rId19"/>
    <p:sldId id="271" r:id="rId20"/>
    <p:sldId id="273" r:id="rId21"/>
    <p:sldId id="265" r:id="rId22"/>
    <p:sldId id="274" r:id="rId23"/>
    <p:sldId id="267" r:id="rId24"/>
    <p:sldId id="280" r:id="rId2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55698" autoAdjust="0"/>
  </p:normalViewPr>
  <p:slideViewPr>
    <p:cSldViewPr snapToGrid="0">
      <p:cViewPr varScale="1">
        <p:scale>
          <a:sx n="43" d="100"/>
          <a:sy n="43" d="100"/>
        </p:scale>
        <p:origin x="131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D468FD0-6024-4C07-A4C1-EDC6E7AB8912}" type="datetimeFigureOut">
              <a:rPr lang="en-CA" smtClean="0"/>
              <a:t>2025-03-07</a:t>
            </a:fld>
            <a:endParaRPr lang="en-CA"/>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CA"/>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CA"/>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21F546F-B7F2-4FFE-9297-1CAFDB429ACE}" type="slidenum">
              <a:rPr lang="en-CA" smtClean="0"/>
              <a:t>‹#›</a:t>
            </a:fld>
            <a:endParaRPr lang="en-CA"/>
          </a:p>
        </p:txBody>
      </p:sp>
    </p:spTree>
    <p:extLst>
      <p:ext uri="{BB962C8B-B14F-4D97-AF65-F5344CB8AC3E}">
        <p14:creationId xmlns:p14="http://schemas.microsoft.com/office/powerpoint/2010/main" val="363057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cscs.jus.gov.on.ca/english/Publications/MCSCSSSOPlanningFramework.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1</a:t>
            </a:fld>
            <a:endParaRPr lang="en-CA"/>
          </a:p>
        </p:txBody>
      </p:sp>
    </p:spTree>
    <p:extLst>
      <p:ext uri="{BB962C8B-B14F-4D97-AF65-F5344CB8AC3E}">
        <p14:creationId xmlns:p14="http://schemas.microsoft.com/office/powerpoint/2010/main" val="106880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Puncture resistant gloves can be purchased from medical waste companies.</a:t>
            </a:r>
          </a:p>
        </p:txBody>
      </p:sp>
      <p:sp>
        <p:nvSpPr>
          <p:cNvPr id="4" name="Slide Number Placeholder 3"/>
          <p:cNvSpPr>
            <a:spLocks noGrp="1"/>
          </p:cNvSpPr>
          <p:nvPr>
            <p:ph type="sldNum" sz="quarter" idx="10"/>
          </p:nvPr>
        </p:nvSpPr>
        <p:spPr/>
        <p:txBody>
          <a:bodyPr/>
          <a:lstStyle/>
          <a:p>
            <a:fld id="{521F546F-B7F2-4FFE-9297-1CAFDB429ACE}" type="slidenum">
              <a:rPr lang="en-CA" smtClean="0"/>
              <a:t>10</a:t>
            </a:fld>
            <a:endParaRPr lang="en-CA"/>
          </a:p>
        </p:txBody>
      </p:sp>
    </p:spTree>
    <p:extLst>
      <p:ext uri="{BB962C8B-B14F-4D97-AF65-F5344CB8AC3E}">
        <p14:creationId xmlns:p14="http://schemas.microsoft.com/office/powerpoint/2010/main" val="51642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21F546F-B7F2-4FFE-9297-1CAFDB429ACE}" type="slidenum">
              <a:rPr lang="en-CA" smtClean="0"/>
              <a:t>11</a:t>
            </a:fld>
            <a:endParaRPr lang="en-CA"/>
          </a:p>
        </p:txBody>
      </p:sp>
    </p:spTree>
    <p:extLst>
      <p:ext uri="{BB962C8B-B14F-4D97-AF65-F5344CB8AC3E}">
        <p14:creationId xmlns:p14="http://schemas.microsoft.com/office/powerpoint/2010/main" val="123422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21F546F-B7F2-4FFE-9297-1CAFDB429ACE}" type="slidenum">
              <a:rPr lang="en-CA" smtClean="0"/>
              <a:t>12</a:t>
            </a:fld>
            <a:endParaRPr lang="en-CA"/>
          </a:p>
        </p:txBody>
      </p:sp>
    </p:spTree>
    <p:extLst>
      <p:ext uri="{BB962C8B-B14F-4D97-AF65-F5344CB8AC3E}">
        <p14:creationId xmlns:p14="http://schemas.microsoft.com/office/powerpoint/2010/main" val="2374274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Before proceeding with safe sharps disposal, assess the site of the found sharp/drug equipment for potential health hazards. Examples of possible health hazards include:</a:t>
            </a:r>
            <a:r>
              <a:rPr lang="en-CA" sz="12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dditional sharps/drug equipment,</a:t>
            </a:r>
            <a:r>
              <a:rPr lang="en-US" sz="1200" kern="1200" baseline="0" dirty="0">
                <a:solidFill>
                  <a:schemeClr val="tx1"/>
                </a:solidFill>
                <a:effectLst/>
                <a:latin typeface="+mn-lt"/>
                <a:ea typeface="+mn-ea"/>
                <a:cs typeface="+mn-cs"/>
              </a:rPr>
              <a:t> e</a:t>
            </a:r>
            <a:r>
              <a:rPr lang="en-US" sz="1200" kern="1200" dirty="0">
                <a:solidFill>
                  <a:schemeClr val="tx1"/>
                </a:solidFill>
                <a:effectLst/>
                <a:latin typeface="+mn-lt"/>
                <a:ea typeface="+mn-ea"/>
                <a:cs typeface="+mn-cs"/>
              </a:rPr>
              <a:t>nvironmental hazards such as ice, water or fire hazards,</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resence of an unknown substance, etc.</a:t>
            </a:r>
            <a:endParaRPr lang="en-CA"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safe to proceed, continue</a:t>
            </a:r>
            <a:r>
              <a:rPr lang="en-US" sz="1200" kern="1200" baseline="0" dirty="0">
                <a:solidFill>
                  <a:schemeClr val="tx1"/>
                </a:solidFill>
                <a:effectLst/>
                <a:latin typeface="+mn-lt"/>
                <a:ea typeface="+mn-ea"/>
                <a:cs typeface="+mn-cs"/>
              </a:rPr>
              <a:t> with s</a:t>
            </a:r>
            <a:r>
              <a:rPr lang="en-US" sz="1200" kern="1200" dirty="0">
                <a:solidFill>
                  <a:schemeClr val="tx1"/>
                </a:solidFill>
                <a:effectLst/>
                <a:latin typeface="+mn-lt"/>
                <a:ea typeface="+mn-ea"/>
                <a:cs typeface="+mn-cs"/>
              </a:rPr>
              <a:t>afe sharps</a:t>
            </a:r>
            <a:r>
              <a:rPr lang="en-US" sz="1200" kern="1200" baseline="0" dirty="0">
                <a:solidFill>
                  <a:schemeClr val="tx1"/>
                </a:solidFill>
                <a:effectLst/>
                <a:latin typeface="+mn-lt"/>
                <a:ea typeface="+mn-ea"/>
                <a:cs typeface="+mn-cs"/>
              </a:rPr>
              <a:t> disposal. </a:t>
            </a:r>
            <a:r>
              <a:rPr lang="en-US" sz="1200" kern="1200" dirty="0">
                <a:solidFill>
                  <a:schemeClr val="tx1"/>
                </a:solidFill>
                <a:effectLst/>
                <a:latin typeface="+mn-lt"/>
                <a:ea typeface="+mn-ea"/>
                <a:cs typeface="+mn-cs"/>
              </a:rPr>
              <a:t>If unsafe to proceed, contact supervisor for direction.</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13</a:t>
            </a:fld>
            <a:endParaRPr lang="en-CA"/>
          </a:p>
        </p:txBody>
      </p:sp>
    </p:spTree>
    <p:extLst>
      <p:ext uri="{BB962C8B-B14F-4D97-AF65-F5344CB8AC3E}">
        <p14:creationId xmlns:p14="http://schemas.microsoft.com/office/powerpoint/2010/main" val="3842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Don</a:t>
            </a:r>
            <a:r>
              <a:rPr lang="en-CA" baseline="0" dirty="0"/>
              <a:t> gloves to protect yourself from fluid contamination.</a:t>
            </a:r>
          </a:p>
          <a:p>
            <a:r>
              <a:rPr lang="en-CA" baseline="0" dirty="0"/>
              <a:t>Bring your sharps container to the site of the found sharps and place it on a flat surface near the sharp.</a:t>
            </a:r>
          </a:p>
          <a:p>
            <a:r>
              <a:rPr lang="en-CA" dirty="0"/>
              <a:t>Ensure your container is within arm’s reach</a:t>
            </a:r>
            <a:r>
              <a:rPr lang="en-CA" baseline="0" dirty="0"/>
              <a:t> of where you are working.</a:t>
            </a:r>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14</a:t>
            </a:fld>
            <a:endParaRPr lang="en-CA"/>
          </a:p>
        </p:txBody>
      </p:sp>
    </p:spTree>
    <p:extLst>
      <p:ext uri="{BB962C8B-B14F-4D97-AF65-F5344CB8AC3E}">
        <p14:creationId xmlns:p14="http://schemas.microsoft.com/office/powerpoint/2010/main" val="1787809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are planning on using the container to dispose of sharps on more than one occasion, close the container, </a:t>
            </a:r>
            <a:r>
              <a:rPr lang="en-CA" b="1" dirty="0"/>
              <a:t>but do not lock it.</a:t>
            </a:r>
          </a:p>
        </p:txBody>
      </p:sp>
      <p:sp>
        <p:nvSpPr>
          <p:cNvPr id="4" name="Slide Number Placeholder 3"/>
          <p:cNvSpPr>
            <a:spLocks noGrp="1"/>
          </p:cNvSpPr>
          <p:nvPr>
            <p:ph type="sldNum" sz="quarter" idx="10"/>
          </p:nvPr>
        </p:nvSpPr>
        <p:spPr/>
        <p:txBody>
          <a:bodyPr/>
          <a:lstStyle/>
          <a:p>
            <a:fld id="{521F546F-B7F2-4FFE-9297-1CAFDB429ACE}" type="slidenum">
              <a:rPr lang="en-CA" smtClean="0"/>
              <a:t>15</a:t>
            </a:fld>
            <a:endParaRPr lang="en-CA"/>
          </a:p>
        </p:txBody>
      </p:sp>
    </p:spTree>
    <p:extLst>
      <p:ext uri="{BB962C8B-B14F-4D97-AF65-F5344CB8AC3E}">
        <p14:creationId xmlns:p14="http://schemas.microsoft.com/office/powerpoint/2010/main" val="380496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**For disposal, some organizations or municipalities may have their own contract with a medical waste disposal company.</a:t>
            </a:r>
          </a:p>
        </p:txBody>
      </p:sp>
      <p:sp>
        <p:nvSpPr>
          <p:cNvPr id="4" name="Slide Number Placeholder 3"/>
          <p:cNvSpPr>
            <a:spLocks noGrp="1"/>
          </p:cNvSpPr>
          <p:nvPr>
            <p:ph type="sldNum" sz="quarter" idx="10"/>
          </p:nvPr>
        </p:nvSpPr>
        <p:spPr/>
        <p:txBody>
          <a:bodyPr/>
          <a:lstStyle/>
          <a:p>
            <a:fld id="{521F546F-B7F2-4FFE-9297-1CAFDB429ACE}" type="slidenum">
              <a:rPr lang="en-CA" smtClean="0"/>
              <a:t>16</a:t>
            </a:fld>
            <a:endParaRPr lang="en-CA"/>
          </a:p>
        </p:txBody>
      </p:sp>
    </p:spTree>
    <p:extLst>
      <p:ext uri="{BB962C8B-B14F-4D97-AF65-F5344CB8AC3E}">
        <p14:creationId xmlns:p14="http://schemas.microsoft.com/office/powerpoint/2010/main" val="12274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Video on safe sharps disposal:</a:t>
            </a:r>
            <a:r>
              <a:rPr lang="en-CA" baseline="0" dirty="0"/>
              <a:t>  https://www.youtube.com/watch?v=1kUzbmWYOdo</a:t>
            </a:r>
          </a:p>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17</a:t>
            </a:fld>
            <a:endParaRPr lang="en-CA"/>
          </a:p>
        </p:txBody>
      </p:sp>
    </p:spTree>
    <p:extLst>
      <p:ext uri="{BB962C8B-B14F-4D97-AF65-F5344CB8AC3E}">
        <p14:creationId xmlns:p14="http://schemas.microsoft.com/office/powerpoint/2010/main" val="176957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Link to video: https://www.youtube.com/watch?v=X7tQc1wMHxg</a:t>
            </a:r>
          </a:p>
          <a:p>
            <a:endParaRPr lang="en-CA" sz="1200" dirty="0"/>
          </a:p>
          <a:p>
            <a:r>
              <a:rPr lang="en-CA" sz="1200" dirty="0"/>
              <a:t>If using the tongs to dispose of sharps:</a:t>
            </a:r>
          </a:p>
          <a:p>
            <a:pPr lvl="1"/>
            <a:r>
              <a:rPr lang="en-CA" sz="1200" dirty="0"/>
              <a:t>On one occasion-&gt; Place tongs in the garbage following use</a:t>
            </a:r>
          </a:p>
          <a:p>
            <a:pPr lvl="1"/>
            <a:r>
              <a:rPr lang="en-CA" sz="1200" dirty="0"/>
              <a:t>On more than one occasion-&gt; Clean and disinfect tongs after use</a:t>
            </a:r>
          </a:p>
          <a:p>
            <a:pPr lvl="2"/>
            <a:r>
              <a:rPr lang="en-CA" sz="1200" dirty="0"/>
              <a:t>Assemble equipment: Gloves, household bleach, water, measuring cup, bucket</a:t>
            </a:r>
          </a:p>
          <a:p>
            <a:pPr lvl="2"/>
            <a:r>
              <a:rPr lang="en-CA" sz="1200" dirty="0"/>
              <a:t>Don gloves</a:t>
            </a:r>
          </a:p>
          <a:p>
            <a:pPr lvl="2"/>
            <a:r>
              <a:rPr lang="en-CA" sz="1200" dirty="0"/>
              <a:t>If visibly soiled, clean tongs with soap and water and rinse </a:t>
            </a:r>
          </a:p>
          <a:p>
            <a:pPr lvl="2"/>
            <a:r>
              <a:rPr lang="en-CA" sz="1200" dirty="0"/>
              <a:t>Remove gloves and wash hands; put on new gloves</a:t>
            </a:r>
          </a:p>
          <a:p>
            <a:pPr lvl="2"/>
            <a:r>
              <a:rPr lang="en-CA" sz="1200" dirty="0"/>
              <a:t>Prepare disinfecting solution (1 cup bleach: 10 cups water)</a:t>
            </a:r>
          </a:p>
          <a:p>
            <a:pPr lvl="2"/>
            <a:r>
              <a:rPr lang="en-CA" sz="1200" dirty="0"/>
              <a:t>Place tongs in the solution for 10 minutes</a:t>
            </a:r>
          </a:p>
          <a:p>
            <a:pPr lvl="2"/>
            <a:r>
              <a:rPr lang="en-CA" sz="1200" dirty="0"/>
              <a:t>Remove tongs, rinse and air dry</a:t>
            </a:r>
          </a:p>
          <a:p>
            <a:pPr lvl="2"/>
            <a:r>
              <a:rPr lang="en-CA" sz="1200" dirty="0"/>
              <a:t>Dispose of disinfecting solution</a:t>
            </a:r>
          </a:p>
          <a:p>
            <a:pPr lvl="2"/>
            <a:r>
              <a:rPr lang="en-CA" sz="1200" dirty="0"/>
              <a:t>Remove gloves and wash hands</a:t>
            </a:r>
          </a:p>
          <a:p>
            <a:pPr lvl="2"/>
            <a:endParaRPr lang="en-CA" sz="1200" dirty="0"/>
          </a:p>
          <a:p>
            <a:r>
              <a:rPr lang="en-CA" sz="1200" dirty="0"/>
              <a:t>Prepare bleach/water solution on the day of use to preserve</a:t>
            </a:r>
            <a:r>
              <a:rPr lang="en-CA" sz="1200" baseline="0" dirty="0"/>
              <a:t> its strength.</a:t>
            </a:r>
          </a:p>
          <a:p>
            <a:r>
              <a:rPr lang="en-CA" sz="1200" b="1" baseline="0" dirty="0"/>
              <a:t>Other products are available to clean and disinfect blood/body fluids that require less contact time than bleach/water solution.</a:t>
            </a:r>
          </a:p>
          <a:p>
            <a:endParaRPr lang="en-CA" sz="1200" b="1" dirty="0"/>
          </a:p>
        </p:txBody>
      </p:sp>
      <p:sp>
        <p:nvSpPr>
          <p:cNvPr id="4" name="Slide Number Placeholder 3"/>
          <p:cNvSpPr>
            <a:spLocks noGrp="1"/>
          </p:cNvSpPr>
          <p:nvPr>
            <p:ph type="sldNum" sz="quarter" idx="10"/>
          </p:nvPr>
        </p:nvSpPr>
        <p:spPr/>
        <p:txBody>
          <a:bodyPr/>
          <a:lstStyle/>
          <a:p>
            <a:fld id="{521F546F-B7F2-4FFE-9297-1CAFDB429ACE}" type="slidenum">
              <a:rPr lang="en-CA" smtClean="0"/>
              <a:t>18</a:t>
            </a:fld>
            <a:endParaRPr lang="en-CA"/>
          </a:p>
        </p:txBody>
      </p:sp>
    </p:spTree>
    <p:extLst>
      <p:ext uri="{BB962C8B-B14F-4D97-AF65-F5344CB8AC3E}">
        <p14:creationId xmlns:p14="http://schemas.microsoft.com/office/powerpoint/2010/main" val="3840219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“Getting poked by a needle can be concerning. However, it is important to remember</a:t>
            </a:r>
            <a:r>
              <a:rPr lang="en-CA" baseline="0" dirty="0"/>
              <a:t> the risk of infection from an improperly discarded needle in the community is extremely low. In the event of a needle stick injury, the following steps should be taken” (Toronto Public Health, 2018, p.13). Read steps on the slide.</a:t>
            </a:r>
            <a:endParaRPr lang="en-CA" dirty="0"/>
          </a:p>
          <a:p>
            <a:endParaRPr lang="en-CA" dirty="0"/>
          </a:p>
          <a:p>
            <a:r>
              <a:rPr lang="en-CA" dirty="0"/>
              <a:t>“Do not squeeze</a:t>
            </a:r>
            <a:r>
              <a:rPr lang="en-CA" baseline="0" dirty="0"/>
              <a:t> the wound as this may damage the tissues and increase the risk of infection” (Toronto Public Health, 2018, p.13).</a:t>
            </a:r>
          </a:p>
          <a:p>
            <a:endParaRPr lang="en-CA" dirty="0"/>
          </a:p>
          <a:p>
            <a:r>
              <a:rPr lang="en-CA" dirty="0"/>
              <a:t>“Go</a:t>
            </a:r>
            <a:r>
              <a:rPr lang="en-CA" baseline="0" dirty="0"/>
              <a:t> to your local emergency department immediately for follow-up care. An assessment will be done to determine the need for post-exposure prophylaxis (e.g. medications and/or vaccinations to further reduce the risk of transmission). Baseline blood tests for Hep B and C, and HIV will be done at this visit, with follow up blood tests to be done over several months to make sure none of these viruses have been transmitted” (Toronto Public Health, 2018, p.13).</a:t>
            </a:r>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19</a:t>
            </a:fld>
            <a:endParaRPr lang="en-CA"/>
          </a:p>
        </p:txBody>
      </p:sp>
    </p:spTree>
    <p:extLst>
      <p:ext uri="{BB962C8B-B14F-4D97-AF65-F5344CB8AC3E}">
        <p14:creationId xmlns:p14="http://schemas.microsoft.com/office/powerpoint/2010/main" val="301289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2</a:t>
            </a:fld>
            <a:endParaRPr lang="en-CA"/>
          </a:p>
        </p:txBody>
      </p:sp>
    </p:spTree>
    <p:extLst>
      <p:ext uri="{BB962C8B-B14F-4D97-AF65-F5344CB8AC3E}">
        <p14:creationId xmlns:p14="http://schemas.microsoft.com/office/powerpoint/2010/main" val="3025993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Poster available on GBHU website</a:t>
            </a:r>
          </a:p>
        </p:txBody>
      </p:sp>
      <p:sp>
        <p:nvSpPr>
          <p:cNvPr id="4" name="Slide Number Placeholder 3"/>
          <p:cNvSpPr>
            <a:spLocks noGrp="1"/>
          </p:cNvSpPr>
          <p:nvPr>
            <p:ph type="sldNum" sz="quarter" idx="10"/>
          </p:nvPr>
        </p:nvSpPr>
        <p:spPr/>
        <p:txBody>
          <a:bodyPr/>
          <a:lstStyle/>
          <a:p>
            <a:fld id="{521F546F-B7F2-4FFE-9297-1CAFDB429ACE}" type="slidenum">
              <a:rPr lang="en-CA" smtClean="0"/>
              <a:t>20</a:t>
            </a:fld>
            <a:endParaRPr lang="en-CA"/>
          </a:p>
        </p:txBody>
      </p:sp>
    </p:spTree>
    <p:extLst>
      <p:ext uri="{BB962C8B-B14F-4D97-AF65-F5344CB8AC3E}">
        <p14:creationId xmlns:p14="http://schemas.microsoft.com/office/powerpoint/2010/main" val="4140429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21</a:t>
            </a:fld>
            <a:endParaRPr lang="en-CA"/>
          </a:p>
        </p:txBody>
      </p:sp>
    </p:spTree>
    <p:extLst>
      <p:ext uri="{BB962C8B-B14F-4D97-AF65-F5344CB8AC3E}">
        <p14:creationId xmlns:p14="http://schemas.microsoft.com/office/powerpoint/2010/main" val="188516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CA" baseline="0" dirty="0"/>
              <a:t>People may also find improperly discarded drug equipment in communities. This equipment may contain traces of blood, body fluids or hazardous substances and should be treated the same as you would a sharp/needle.</a:t>
            </a:r>
            <a:endParaRPr lang="en-CA" dirty="0"/>
          </a:p>
          <a:p>
            <a:endParaRPr lang="en-CA" baseline="0" dirty="0"/>
          </a:p>
          <a:p>
            <a:r>
              <a:rPr lang="en-CA" baseline="0" dirty="0"/>
              <a:t>Top right picture shows cookers: Used for mixing and heating the drug prior to injection. Sterile water can be used to prepare injection drugs and come in clear plastic vials. Tourniquets are a thin strip of flexible rubber, used to make the veins stand out more to make injection easier. Crystal meth pipes used to smoke crystal meth.  Safer crack kit, used to smoke crack.  </a:t>
            </a:r>
            <a:r>
              <a:rPr lang="en-CA" b="1" baseline="0" dirty="0"/>
              <a:t>Providing all of this equipment is part of a large harm reduction strategy to prevent the spread and transmission of blood borne infections.  It can prevent people from re-using or sharing equipment. It is evidenced based and cost effective.  </a:t>
            </a:r>
          </a:p>
          <a:p>
            <a:endParaRPr lang="en-CA" baseline="0" dirty="0"/>
          </a:p>
        </p:txBody>
      </p:sp>
      <p:sp>
        <p:nvSpPr>
          <p:cNvPr id="4" name="Slide Number Placeholder 3"/>
          <p:cNvSpPr>
            <a:spLocks noGrp="1"/>
          </p:cNvSpPr>
          <p:nvPr>
            <p:ph type="sldNum" sz="quarter" idx="10"/>
          </p:nvPr>
        </p:nvSpPr>
        <p:spPr/>
        <p:txBody>
          <a:bodyPr/>
          <a:lstStyle/>
          <a:p>
            <a:fld id="{8A289AB6-C421-4872-B655-C0C5E0986FDD}" type="slidenum">
              <a:rPr lang="en-CA" smtClean="0"/>
              <a:t>3</a:t>
            </a:fld>
            <a:endParaRPr lang="en-CA"/>
          </a:p>
        </p:txBody>
      </p:sp>
    </p:spTree>
    <p:extLst>
      <p:ext uri="{BB962C8B-B14F-4D97-AF65-F5344CB8AC3E}">
        <p14:creationId xmlns:p14="http://schemas.microsoft.com/office/powerpoint/2010/main" val="3383840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4</a:t>
            </a:fld>
            <a:endParaRPr lang="en-CA"/>
          </a:p>
        </p:txBody>
      </p:sp>
    </p:spTree>
    <p:extLst>
      <p:ext uri="{BB962C8B-B14F-4D97-AF65-F5344CB8AC3E}">
        <p14:creationId xmlns:p14="http://schemas.microsoft.com/office/powerpoint/2010/main" val="268209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Safety and Wellbeing Plan:</a:t>
            </a:r>
            <a:endParaRPr lang="en-CA" dirty="0"/>
          </a:p>
          <a:p>
            <a:r>
              <a:rPr lang="en-US" u="sng" dirty="0">
                <a:hlinkClick r:id="rId3"/>
              </a:rPr>
              <a:t>https://www.mcscs.jus.gov.on.ca/english/Publications/MCSCSSSOPlanningFramework.html</a:t>
            </a:r>
            <a:endParaRPr lang="en-US" u="sng" dirty="0"/>
          </a:p>
          <a:p>
            <a:endParaRPr lang="en-US" u="sng" dirty="0"/>
          </a:p>
          <a:p>
            <a:r>
              <a:rPr lang="en-CA" dirty="0"/>
              <a:t>“This booklet supports the legislative requirements related to mandating community safety and well-being planning under the </a:t>
            </a:r>
            <a:r>
              <a:rPr lang="en-CA" i="1" dirty="0"/>
              <a:t>Police Services Act </a:t>
            </a:r>
            <a:r>
              <a:rPr lang="en-CA" dirty="0"/>
              <a:t>(effective January 1, 2019)</a:t>
            </a:r>
            <a:r>
              <a:rPr lang="en-CA" i="1" dirty="0"/>
              <a:t>. </a:t>
            </a:r>
            <a:r>
              <a:rPr lang="en-CA" b="1" dirty="0"/>
              <a:t>As part of legislation, municipalities are required to develop and adopt community safety and well-being plans working in partnership with a multi-sectoral advisory committee comprised of representation from the police service board and other local service providers in health/mental health, education, community/social services and children/youth services” (MCSCS, 2017, p.5). </a:t>
            </a:r>
          </a:p>
          <a:p>
            <a:endParaRPr lang="en-CA" dirty="0"/>
          </a:p>
          <a:p>
            <a:r>
              <a:rPr lang="en-CA" dirty="0"/>
              <a:t>“This approach allows municipalities to take a leadership role in defining and addressing priority risks in the community through proactive, integrated strategies that ensure vulnerable populations receive the help they need from the providers best suited to support them” (MCSCS, 2017, p.5).</a:t>
            </a:r>
          </a:p>
          <a:p>
            <a:endParaRPr lang="en-CA" dirty="0"/>
          </a:p>
          <a:p>
            <a:r>
              <a:rPr lang="en-CA" baseline="0" dirty="0"/>
              <a:t>Improperly discarded sharps is an issue that requires a community approach and could be an important concern to address when completing this planning.</a:t>
            </a:r>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5</a:t>
            </a:fld>
            <a:endParaRPr lang="en-CA"/>
          </a:p>
        </p:txBody>
      </p:sp>
    </p:spTree>
    <p:extLst>
      <p:ext uri="{BB962C8B-B14F-4D97-AF65-F5344CB8AC3E}">
        <p14:creationId xmlns:p14="http://schemas.microsoft.com/office/powerpoint/2010/main" val="183636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Never push down garbage or recycling with your hands or feet. Do not reach with your hands for objects you cannot see</a:t>
            </a:r>
            <a:r>
              <a:rPr lang="en-CA" baseline="0" dirty="0"/>
              <a:t> (Toronto Public Health, 2018, p.15).</a:t>
            </a:r>
          </a:p>
          <a:p>
            <a:endParaRPr lang="en-CA" dirty="0"/>
          </a:p>
          <a:p>
            <a:r>
              <a:rPr lang="en-CA" b="1" dirty="0"/>
              <a:t>Information on Blood borne</a:t>
            </a:r>
            <a:r>
              <a:rPr lang="en-CA" b="1" baseline="0" dirty="0"/>
              <a:t> infections if participants have questions:</a:t>
            </a:r>
            <a:endParaRPr lang="en-CA" b="1" dirty="0"/>
          </a:p>
          <a:p>
            <a:r>
              <a:rPr lang="en-CA" dirty="0"/>
              <a:t>HIV (or </a:t>
            </a:r>
            <a:r>
              <a:rPr lang="en-CA" b="1" dirty="0"/>
              <a:t>h</a:t>
            </a:r>
            <a:r>
              <a:rPr lang="en-CA" dirty="0"/>
              <a:t>uman </a:t>
            </a:r>
            <a:r>
              <a:rPr lang="en-CA" b="1" dirty="0"/>
              <a:t>i</a:t>
            </a:r>
            <a:r>
              <a:rPr lang="en-CA" dirty="0"/>
              <a:t>mmunodeficiency </a:t>
            </a:r>
            <a:r>
              <a:rPr lang="en-CA" b="1" dirty="0"/>
              <a:t>v</a:t>
            </a:r>
            <a:r>
              <a:rPr lang="en-CA" dirty="0"/>
              <a:t>irus) weakens your immune system, your body’s built-in defence against disease and illness.</a:t>
            </a:r>
            <a:r>
              <a:rPr lang="en-CA" baseline="0" dirty="0"/>
              <a:t> This virus is transmitted through contact with an infected person’s blood or body fluids. </a:t>
            </a:r>
            <a:r>
              <a:rPr lang="en-CA" dirty="0"/>
              <a:t>Anyone can be infected with HIV. You can have HIV without knowing it. You may not look or feel sick for years, but you can still pass the virus on to other people.</a:t>
            </a:r>
            <a:r>
              <a:rPr lang="en-CA" baseline="0" dirty="0"/>
              <a:t> </a:t>
            </a:r>
            <a:r>
              <a:rPr lang="en-CA" dirty="0"/>
              <a:t>Without HIV treatment, your immune system can become too weak to fight off serious illnesses. HIV can also damage other parts of your body. Without treatment, you can eventually become sick with life-threatening infections. This is the most serious stage of HIV infection, called </a:t>
            </a:r>
            <a:r>
              <a:rPr lang="en-CA" b="1" dirty="0"/>
              <a:t>AIDS</a:t>
            </a:r>
            <a:r>
              <a:rPr lang="en-CA" dirty="0"/>
              <a:t> (or </a:t>
            </a:r>
            <a:r>
              <a:rPr lang="en-CA" b="1" dirty="0"/>
              <a:t>a</a:t>
            </a:r>
            <a:r>
              <a:rPr lang="en-CA" dirty="0"/>
              <a:t>cquired </a:t>
            </a:r>
            <a:r>
              <a:rPr lang="en-CA" b="1" dirty="0"/>
              <a:t>i</a:t>
            </a:r>
            <a:r>
              <a:rPr lang="en-CA" dirty="0"/>
              <a:t>mmuno</a:t>
            </a:r>
            <a:r>
              <a:rPr lang="en-CA" b="1" dirty="0"/>
              <a:t>d</a:t>
            </a:r>
            <a:r>
              <a:rPr lang="en-CA" dirty="0"/>
              <a:t>eficiency </a:t>
            </a:r>
            <a:r>
              <a:rPr lang="en-CA" b="1" dirty="0"/>
              <a:t>s</a:t>
            </a:r>
            <a:r>
              <a:rPr lang="en-CA" dirty="0"/>
              <a:t>yndrome).</a:t>
            </a:r>
          </a:p>
          <a:p>
            <a:endParaRPr lang="en-US" dirty="0"/>
          </a:p>
          <a:p>
            <a:r>
              <a:rPr lang="en-CA" dirty="0"/>
              <a:t>Hepatitis C is a specific liver disease caused by the hepatitis C virus (HCV). </a:t>
            </a:r>
            <a:r>
              <a:rPr lang="en-CA" b="0" dirty="0"/>
              <a:t>Hepatitis C is a virus that injures the liver. This virus is transmitted through</a:t>
            </a:r>
            <a:r>
              <a:rPr lang="en-CA" b="0" baseline="0" dirty="0"/>
              <a:t> contact with the blood of an infected person. </a:t>
            </a:r>
            <a:r>
              <a:rPr lang="en-CA" dirty="0"/>
              <a:t>The liver is a very important organ in your body. It helps the body fight infections, break down toxins (poisons) and drugs, digest food, and more. You can’t live without it.</a:t>
            </a:r>
            <a:r>
              <a:rPr lang="en-CA" baseline="0" dirty="0"/>
              <a:t> </a:t>
            </a:r>
            <a:r>
              <a:rPr lang="en-CA" dirty="0"/>
              <a:t>You can live with hepatitis C for 20 to 30 years or more without feeling sick even though the virus is injuring the liver. Over time, the injury to the liver gets worse, making it hard for this organ to work properly.  There</a:t>
            </a:r>
            <a:r>
              <a:rPr lang="en-CA" baseline="0" dirty="0"/>
              <a:t> is treatment for Hep C. </a:t>
            </a:r>
          </a:p>
          <a:p>
            <a:endParaRPr lang="en-US" baseline="0" dirty="0"/>
          </a:p>
          <a:p>
            <a:r>
              <a:rPr lang="en-CA" dirty="0"/>
              <a:t>Hepatitis B is a liver disease caused by the hepatitis B virus (HBV).</a:t>
            </a:r>
            <a:r>
              <a:rPr lang="en-CA" baseline="0" dirty="0"/>
              <a:t> This virus is transmitted through contact with blood and body fluids of an infected person. </a:t>
            </a:r>
            <a:r>
              <a:rPr lang="en-CA" dirty="0"/>
              <a:t> HBV is far more infectious than HIV and can be prevented by a vaccine. People who have not</a:t>
            </a:r>
            <a:r>
              <a:rPr lang="en-CA" baseline="0" dirty="0"/>
              <a:t> </a:t>
            </a:r>
            <a:r>
              <a:rPr lang="en-CA" dirty="0"/>
              <a:t>been vaccinated may be at risk of getting infected. About 95 percent of adults will recover within 6 months of becoming infected (acute hepatitis B)</a:t>
            </a:r>
            <a:r>
              <a:rPr lang="en-CA" baseline="0" dirty="0"/>
              <a:t> </a:t>
            </a:r>
            <a:r>
              <a:rPr lang="en-CA" dirty="0"/>
              <a:t>and as a result will develop lifelong protection against it. The remaining 5 percent are unable to clear the virus and will become chronically infected.</a:t>
            </a:r>
            <a:r>
              <a:rPr lang="en-CA" baseline="0" dirty="0"/>
              <a:t> </a:t>
            </a:r>
            <a:r>
              <a:rPr lang="en-CA" dirty="0"/>
              <a:t>Chronic hepatitis B infection is treatable.</a:t>
            </a:r>
          </a:p>
          <a:p>
            <a:endParaRPr lang="en-CA" dirty="0"/>
          </a:p>
          <a:p>
            <a:r>
              <a:rPr lang="en-CA" b="1" baseline="0" dirty="0"/>
              <a:t>Follow this link for more information on blood borne infections:  www.catie.ca</a:t>
            </a:r>
          </a:p>
          <a:p>
            <a:endParaRPr lang="en-CA" baseline="0" dirty="0"/>
          </a:p>
          <a:p>
            <a:r>
              <a:rPr lang="en-CA" baseline="0" dirty="0"/>
              <a:t> </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6</a:t>
            </a:fld>
            <a:endParaRPr lang="en-CA"/>
          </a:p>
        </p:txBody>
      </p:sp>
    </p:spTree>
    <p:extLst>
      <p:ext uri="{BB962C8B-B14F-4D97-AF65-F5344CB8AC3E}">
        <p14:creationId xmlns:p14="http://schemas.microsoft.com/office/powerpoint/2010/main" val="366859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7</a:t>
            </a:fld>
            <a:endParaRPr lang="en-CA"/>
          </a:p>
        </p:txBody>
      </p:sp>
    </p:spTree>
    <p:extLst>
      <p:ext uri="{BB962C8B-B14F-4D97-AF65-F5344CB8AC3E}">
        <p14:creationId xmlns:p14="http://schemas.microsoft.com/office/powerpoint/2010/main" val="265747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Explain sharps</a:t>
            </a:r>
            <a:r>
              <a:rPr lang="en-CA" baseline="0" dirty="0"/>
              <a:t> containers are the safest way to dispose of biohazardous waste.</a:t>
            </a:r>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8</a:t>
            </a:fld>
            <a:endParaRPr lang="en-CA"/>
          </a:p>
        </p:txBody>
      </p:sp>
    </p:spTree>
    <p:extLst>
      <p:ext uri="{BB962C8B-B14F-4D97-AF65-F5344CB8AC3E}">
        <p14:creationId xmlns:p14="http://schemas.microsoft.com/office/powerpoint/2010/main" val="1772845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Always</a:t>
            </a:r>
            <a:r>
              <a:rPr lang="en-CA" baseline="0" dirty="0"/>
              <a:t> use gloves, tongs, and closed toe shoes when disposing of sharps; always use this equipment to pick up garbage.</a:t>
            </a:r>
            <a:endParaRPr lang="en-CA" dirty="0"/>
          </a:p>
          <a:p>
            <a:r>
              <a:rPr lang="en-CA" dirty="0"/>
              <a:t>Do not reach with your hands for objects you cannot see.</a:t>
            </a:r>
          </a:p>
          <a:p>
            <a:r>
              <a:rPr lang="en-CA" dirty="0"/>
              <a:t>Perform</a:t>
            </a:r>
            <a:r>
              <a:rPr lang="en-CA" baseline="0" dirty="0"/>
              <a:t> routine checks of areas where there is a risk of discarded sharps.</a:t>
            </a:r>
          </a:p>
          <a:p>
            <a:r>
              <a:rPr lang="en-CA" baseline="0" dirty="0"/>
              <a:t>(Toronto Public Health, 2018, p.15)</a:t>
            </a:r>
          </a:p>
          <a:p>
            <a:endParaRPr lang="en-CA" dirty="0"/>
          </a:p>
        </p:txBody>
      </p:sp>
      <p:sp>
        <p:nvSpPr>
          <p:cNvPr id="4" name="Slide Number Placeholder 3"/>
          <p:cNvSpPr>
            <a:spLocks noGrp="1"/>
          </p:cNvSpPr>
          <p:nvPr>
            <p:ph type="sldNum" sz="quarter" idx="10"/>
          </p:nvPr>
        </p:nvSpPr>
        <p:spPr/>
        <p:txBody>
          <a:bodyPr/>
          <a:lstStyle/>
          <a:p>
            <a:fld id="{521F546F-B7F2-4FFE-9297-1CAFDB429ACE}" type="slidenum">
              <a:rPr lang="en-CA" smtClean="0"/>
              <a:t>9</a:t>
            </a:fld>
            <a:endParaRPr lang="en-CA"/>
          </a:p>
        </p:txBody>
      </p:sp>
    </p:spTree>
    <p:extLst>
      <p:ext uri="{BB962C8B-B14F-4D97-AF65-F5344CB8AC3E}">
        <p14:creationId xmlns:p14="http://schemas.microsoft.com/office/powerpoint/2010/main" val="129570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E2AAAA-B568-4463-8471-6BC6EC464266}" type="datetimeFigureOut">
              <a:rPr lang="en-CA" smtClean="0"/>
              <a:t>2025-03-07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421626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E2AAAA-B568-4463-8471-6BC6EC464266}" type="datetimeFigureOut">
              <a:rPr lang="en-CA" smtClean="0"/>
              <a:t>2025-03-07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266756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E2AAAA-B568-4463-8471-6BC6EC464266}" type="datetimeFigureOut">
              <a:rPr lang="en-CA" smtClean="0"/>
              <a:t>2025-03-07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423903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E2AAAA-B568-4463-8471-6BC6EC464266}" type="datetimeFigureOut">
              <a:rPr lang="en-CA" smtClean="0"/>
              <a:t>2025-03-07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266632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E2AAAA-B568-4463-8471-6BC6EC464266}" type="datetimeFigureOut">
              <a:rPr lang="en-CA" smtClean="0"/>
              <a:t>2025-03-07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2129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E2AAAA-B568-4463-8471-6BC6EC464266}" type="datetimeFigureOut">
              <a:rPr lang="en-CA" smtClean="0"/>
              <a:t>2025-03-07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226775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E2AAAA-B568-4463-8471-6BC6EC464266}" type="datetimeFigureOut">
              <a:rPr lang="en-CA" smtClean="0"/>
              <a:t>2025-03-07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3729704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E2AAAA-B568-4463-8471-6BC6EC464266}" type="datetimeFigureOut">
              <a:rPr lang="en-CA" smtClean="0"/>
              <a:t>2025-03-07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121461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2AAAA-B568-4463-8471-6BC6EC464266}" type="datetimeFigureOut">
              <a:rPr lang="en-CA" smtClean="0"/>
              <a:t>2025-03-07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392331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E2AAAA-B568-4463-8471-6BC6EC464266}" type="datetimeFigureOut">
              <a:rPr lang="en-CA" smtClean="0"/>
              <a:t>2025-03-07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174797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E2AAAA-B568-4463-8471-6BC6EC464266}" type="datetimeFigureOut">
              <a:rPr lang="en-CA" smtClean="0"/>
              <a:t>2025-03-07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3E0505C-A9C9-49EC-9E1F-58C6E162FE68}" type="slidenum">
              <a:rPr lang="en-CA" smtClean="0"/>
              <a:t>‹#›</a:t>
            </a:fld>
            <a:endParaRPr lang="en-CA"/>
          </a:p>
        </p:txBody>
      </p:sp>
    </p:spTree>
    <p:extLst>
      <p:ext uri="{BB962C8B-B14F-4D97-AF65-F5344CB8AC3E}">
        <p14:creationId xmlns:p14="http://schemas.microsoft.com/office/powerpoint/2010/main" val="137442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2AAAA-B568-4463-8471-6BC6EC464266}" type="datetimeFigureOut">
              <a:rPr lang="en-CA" smtClean="0"/>
              <a:t>2025-03-07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0505C-A9C9-49EC-9E1F-58C6E162FE68}" type="slidenum">
              <a:rPr lang="en-CA" smtClean="0"/>
              <a:t>‹#›</a:t>
            </a:fld>
            <a:endParaRPr lang="en-CA"/>
          </a:p>
        </p:txBody>
      </p:sp>
    </p:spTree>
    <p:extLst>
      <p:ext uri="{BB962C8B-B14F-4D97-AF65-F5344CB8AC3E}">
        <p14:creationId xmlns:p14="http://schemas.microsoft.com/office/powerpoint/2010/main" val="145912809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1kUzbmWYOdo"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X7tQc1wMHxg" TargetMode="Externa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bing.com/images/search?q=pictures+of+found+needles&amp;id=10AAA0FDDDC4A7E7BF9413BCE8A4B0BC79AA2EC2&amp;FORM=IQFRB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696" y="766185"/>
            <a:ext cx="9725025" cy="2467553"/>
          </a:xfrm>
        </p:spPr>
        <p:txBody>
          <a:bodyPr>
            <a:noAutofit/>
          </a:bodyPr>
          <a:lstStyle/>
          <a:p>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r>
              <a:rPr lang="en-US" sz="8000" dirty="0"/>
              <a:t>Safe Handling and Disposal of Sharps</a:t>
            </a:r>
            <a:endParaRPr lang="en-CA" sz="8000" dirty="0"/>
          </a:p>
        </p:txBody>
      </p:sp>
      <p:pic>
        <p:nvPicPr>
          <p:cNvPr id="4" name="Picture 3" descr="A logo with white text&#10;&#10;AI-generated content may be incorrect.">
            <a:extLst>
              <a:ext uri="{FF2B5EF4-FFF2-40B4-BE49-F238E27FC236}">
                <a16:creationId xmlns:a16="http://schemas.microsoft.com/office/drawing/2014/main" id="{83802B7E-AE28-6DC5-8079-36853387D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9023" y="3233738"/>
            <a:ext cx="6413953" cy="2934152"/>
          </a:xfrm>
          <a:prstGeom prst="rect">
            <a:avLst/>
          </a:prstGeom>
        </p:spPr>
      </p:pic>
    </p:spTree>
    <p:extLst>
      <p:ext uri="{BB962C8B-B14F-4D97-AF65-F5344CB8AC3E}">
        <p14:creationId xmlns:p14="http://schemas.microsoft.com/office/powerpoint/2010/main" val="354086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US" sz="5400" dirty="0"/>
              <a:t>What is PPE?</a:t>
            </a:r>
            <a:endParaRPr lang="en-CA" sz="5400" dirty="0"/>
          </a:p>
        </p:txBody>
      </p:sp>
      <p:sp>
        <p:nvSpPr>
          <p:cNvPr id="3" name="Content Placeholder 2"/>
          <p:cNvSpPr>
            <a:spLocks noGrp="1"/>
          </p:cNvSpPr>
          <p:nvPr>
            <p:ph idx="1"/>
          </p:nvPr>
        </p:nvSpPr>
        <p:spPr/>
        <p:txBody>
          <a:bodyPr/>
          <a:lstStyle/>
          <a:p>
            <a:r>
              <a:rPr lang="en-US" dirty="0"/>
              <a:t>Equipment required to protect you from injuries</a:t>
            </a:r>
          </a:p>
          <a:p>
            <a:endParaRPr lang="en-US" dirty="0"/>
          </a:p>
          <a:p>
            <a:pPr marL="0" indent="0">
              <a:buNone/>
            </a:pPr>
            <a:r>
              <a:rPr lang="en-US" sz="4000" dirty="0"/>
              <a:t>Recommended PPE for handling sharps:</a:t>
            </a:r>
          </a:p>
          <a:p>
            <a:r>
              <a:rPr lang="en-US" dirty="0"/>
              <a:t>Puncture resistant or nitrile gloves</a:t>
            </a:r>
          </a:p>
          <a:p>
            <a:r>
              <a:rPr lang="en-US" dirty="0"/>
              <a:t>Tongs</a:t>
            </a:r>
          </a:p>
          <a:p>
            <a:r>
              <a:rPr lang="en-US" dirty="0"/>
              <a:t>Closed toe foot wear</a:t>
            </a:r>
          </a:p>
          <a:p>
            <a:r>
              <a:rPr lang="en-US" dirty="0"/>
              <a:t>Biohazardous waste containers (sharps containers)</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125" y="0"/>
            <a:ext cx="2428875" cy="2660073"/>
          </a:xfrm>
          <a:prstGeom prst="rect">
            <a:avLst/>
          </a:prstGeom>
        </p:spPr>
      </p:pic>
    </p:spTree>
    <p:extLst>
      <p:ext uri="{BB962C8B-B14F-4D97-AF65-F5344CB8AC3E}">
        <p14:creationId xmlns:p14="http://schemas.microsoft.com/office/powerpoint/2010/main" val="144598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Sharp Disposal</a:t>
            </a:r>
            <a:endParaRPr lang="en-CA" dirty="0"/>
          </a:p>
        </p:txBody>
      </p:sp>
      <p:sp>
        <p:nvSpPr>
          <p:cNvPr id="3" name="Content Placeholder 2"/>
          <p:cNvSpPr>
            <a:spLocks noGrp="1"/>
          </p:cNvSpPr>
          <p:nvPr>
            <p:ph idx="1"/>
          </p:nvPr>
        </p:nvSpPr>
        <p:spPr>
          <a:xfrm>
            <a:off x="838200" y="1639094"/>
            <a:ext cx="10515600" cy="4351338"/>
          </a:xfrm>
        </p:spPr>
        <p:txBody>
          <a:bodyPr/>
          <a:lstStyle/>
          <a:p>
            <a:r>
              <a:rPr lang="en-US" dirty="0"/>
              <a:t>Follow your organizational policy and procedure for handling sharps</a:t>
            </a:r>
          </a:p>
          <a:p>
            <a:r>
              <a:rPr lang="en-US" dirty="0"/>
              <a:t>Participate in training</a:t>
            </a:r>
          </a:p>
          <a:p>
            <a:r>
              <a:rPr lang="en-US" dirty="0"/>
              <a:t>Track found sharps to identify if there are trends or locations that can support further policy development</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068" y="3638117"/>
            <a:ext cx="6634163" cy="2871786"/>
          </a:xfrm>
          <a:prstGeom prst="rect">
            <a:avLst/>
          </a:prstGeom>
        </p:spPr>
      </p:pic>
    </p:spTree>
    <p:extLst>
      <p:ext uri="{BB962C8B-B14F-4D97-AF65-F5344CB8AC3E}">
        <p14:creationId xmlns:p14="http://schemas.microsoft.com/office/powerpoint/2010/main" val="104607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Safe Sharps Disposal</a:t>
            </a:r>
            <a:endParaRPr lang="en-CA" dirty="0"/>
          </a:p>
        </p:txBody>
      </p:sp>
      <p:sp>
        <p:nvSpPr>
          <p:cNvPr id="4" name="Content Placeholder 3"/>
          <p:cNvSpPr txBox="1">
            <a:spLocks noGrp="1"/>
          </p:cNvSpPr>
          <p:nvPr>
            <p:ph idx="1"/>
          </p:nvPr>
        </p:nvSpPr>
        <p:spPr>
          <a:prstGeom prst="rect">
            <a:avLst/>
          </a:prstGeom>
          <a:noFill/>
        </p:spPr>
        <p:txBody>
          <a:bodyPr wrap="square" rtlCol="0">
            <a:spAutoFit/>
          </a:bodyPr>
          <a:lstStyle/>
          <a:p>
            <a:r>
              <a:rPr lang="en-US" sz="3200" dirty="0"/>
              <a:t>Do Not….</a:t>
            </a:r>
            <a:endParaRPr lang="en-CA"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26" y="2592885"/>
            <a:ext cx="2761412" cy="24006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867" y="2592885"/>
            <a:ext cx="2818751" cy="240063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947" y="2592885"/>
            <a:ext cx="2761412" cy="240063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1688" y="2592884"/>
            <a:ext cx="2543530" cy="2400635"/>
          </a:xfrm>
          <a:prstGeom prst="rect">
            <a:avLst/>
          </a:prstGeom>
        </p:spPr>
      </p:pic>
    </p:spTree>
    <p:extLst>
      <p:ext uri="{BB962C8B-B14F-4D97-AF65-F5344CB8AC3E}">
        <p14:creationId xmlns:p14="http://schemas.microsoft.com/office/powerpoint/2010/main" val="292035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Safe Sharp Disposal</a:t>
            </a:r>
            <a:endParaRPr lang="en-CA" dirty="0"/>
          </a:p>
        </p:txBody>
      </p:sp>
      <p:sp>
        <p:nvSpPr>
          <p:cNvPr id="3" name="Content Placeholder 2"/>
          <p:cNvSpPr>
            <a:spLocks noGrp="1"/>
          </p:cNvSpPr>
          <p:nvPr>
            <p:ph idx="1"/>
          </p:nvPr>
        </p:nvSpPr>
        <p:spPr>
          <a:xfrm>
            <a:off x="838200" y="1885892"/>
            <a:ext cx="10515600" cy="3993284"/>
          </a:xfrm>
        </p:spPr>
        <p:txBody>
          <a:bodyPr>
            <a:normAutofit/>
          </a:bodyPr>
          <a:lstStyle/>
          <a:p>
            <a:r>
              <a:rPr lang="en-US" dirty="0"/>
              <a:t>Assemble required equipment:</a:t>
            </a:r>
          </a:p>
          <a:p>
            <a:pPr lvl="1"/>
            <a:r>
              <a:rPr lang="en-US" sz="2800" dirty="0"/>
              <a:t>Gloves</a:t>
            </a:r>
          </a:p>
          <a:p>
            <a:pPr lvl="1"/>
            <a:r>
              <a:rPr lang="en-US" sz="2800" dirty="0"/>
              <a:t>Tongs</a:t>
            </a:r>
          </a:p>
          <a:p>
            <a:pPr lvl="1"/>
            <a:r>
              <a:rPr lang="en-US" sz="2800" dirty="0"/>
              <a:t>A sharps container</a:t>
            </a:r>
          </a:p>
          <a:p>
            <a:pPr lvl="1"/>
            <a:endParaRPr lang="en-US" sz="2800" dirty="0"/>
          </a:p>
          <a:p>
            <a:r>
              <a:rPr lang="en-US" dirty="0"/>
              <a:t>Put on closed toe shoes</a:t>
            </a:r>
            <a:endParaRPr lang="en-US" sz="2800" dirty="0"/>
          </a:p>
          <a:p>
            <a:r>
              <a:rPr lang="en-US" dirty="0"/>
              <a:t>Bring equipment to the site of the found sharp</a:t>
            </a:r>
          </a:p>
          <a:p>
            <a:r>
              <a:rPr lang="en-US" dirty="0"/>
              <a:t>Assess the site for health hazards</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7818" y="515476"/>
            <a:ext cx="2809875" cy="1976438"/>
          </a:xfrm>
          <a:prstGeom prst="rect">
            <a:avLst/>
          </a:prstGeom>
        </p:spPr>
      </p:pic>
    </p:spTree>
    <p:extLst>
      <p:ext uri="{BB962C8B-B14F-4D97-AF65-F5344CB8AC3E}">
        <p14:creationId xmlns:p14="http://schemas.microsoft.com/office/powerpoint/2010/main" val="1774558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Safe Sharps Disposal</a:t>
            </a:r>
            <a:endParaRPr lang="en-CA" dirty="0"/>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7374" y="1519809"/>
            <a:ext cx="4667901" cy="3191320"/>
          </a:xfrm>
        </p:spPr>
      </p:pic>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651" y="2005584"/>
            <a:ext cx="4032358" cy="31913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4385" y="2848548"/>
            <a:ext cx="2429024" cy="3191320"/>
          </a:xfrm>
          <a:prstGeom prst="rect">
            <a:avLst/>
          </a:prstGeom>
        </p:spPr>
      </p:pic>
      <p:sp>
        <p:nvSpPr>
          <p:cNvPr id="3" name="Rectangle 2"/>
          <p:cNvSpPr/>
          <p:nvPr/>
        </p:nvSpPr>
        <p:spPr>
          <a:xfrm>
            <a:off x="5388651" y="5328920"/>
            <a:ext cx="3554406" cy="1477328"/>
          </a:xfrm>
          <a:prstGeom prst="rect">
            <a:avLst/>
          </a:prstGeom>
        </p:spPr>
        <p:txBody>
          <a:bodyPr wrap="square">
            <a:spAutoFit/>
          </a:bodyPr>
          <a:lstStyle/>
          <a:p>
            <a:pPr algn="ctr"/>
            <a:r>
              <a:rPr lang="en-US" sz="2400" b="1" dirty="0"/>
              <a:t>Ensure your container is within arm’s reach of where you are working!</a:t>
            </a:r>
          </a:p>
          <a:p>
            <a:endParaRPr lang="en-US" dirty="0"/>
          </a:p>
        </p:txBody>
      </p:sp>
    </p:spTree>
    <p:extLst>
      <p:ext uri="{BB962C8B-B14F-4D97-AF65-F5344CB8AC3E}">
        <p14:creationId xmlns:p14="http://schemas.microsoft.com/office/powerpoint/2010/main" val="377676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Safe Sharps Disposal</a:t>
            </a:r>
            <a:endParaRPr lang="en-CA" dirty="0"/>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5530" y="1838895"/>
            <a:ext cx="4858057" cy="355133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3764" y="1838894"/>
            <a:ext cx="4608986" cy="3528301"/>
          </a:xfrm>
          <a:prstGeom prst="rect">
            <a:avLst/>
          </a:prstGeom>
        </p:spPr>
      </p:pic>
    </p:spTree>
    <p:extLst>
      <p:ext uri="{BB962C8B-B14F-4D97-AF65-F5344CB8AC3E}">
        <p14:creationId xmlns:p14="http://schemas.microsoft.com/office/powerpoint/2010/main" val="1604506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Safe Sharps Disposal</a:t>
            </a:r>
            <a:endParaRPr lang="en-CA" dirty="0"/>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384" y="1843658"/>
            <a:ext cx="4443666" cy="3929137"/>
          </a:xfrm>
        </p:spPr>
      </p:pic>
      <p:pic>
        <p:nvPicPr>
          <p:cNvPr id="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107" y="1843658"/>
            <a:ext cx="5559663" cy="3929137"/>
          </a:xfrm>
          <a:prstGeom prst="rect">
            <a:avLst/>
          </a:prstGeom>
        </p:spPr>
      </p:pic>
    </p:spTree>
    <p:extLst>
      <p:ext uri="{BB962C8B-B14F-4D97-AF65-F5344CB8AC3E}">
        <p14:creationId xmlns:p14="http://schemas.microsoft.com/office/powerpoint/2010/main" val="130759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3" y="365125"/>
            <a:ext cx="11283909" cy="1325563"/>
          </a:xfrm>
        </p:spPr>
        <p:txBody>
          <a:bodyPr/>
          <a:lstStyle/>
          <a:p>
            <a:pPr algn="ctr"/>
            <a:r>
              <a:rPr lang="en-CA" dirty="0"/>
              <a:t>Safe Sharps Disposal</a:t>
            </a:r>
          </a:p>
        </p:txBody>
      </p:sp>
      <p:pic>
        <p:nvPicPr>
          <p:cNvPr id="4" name="1kUzbmWYOdo"/>
          <p:cNvPicPr>
            <a:picLocks noGrp="1" noRot="1" noChangeAspect="1"/>
          </p:cNvPicPr>
          <p:nvPr>
            <p:ph idx="1"/>
            <a:videoFile r:link="rId1"/>
          </p:nvPr>
        </p:nvPicPr>
        <p:blipFill>
          <a:blip r:embed="rId4"/>
          <a:stretch>
            <a:fillRect/>
          </a:stretch>
        </p:blipFill>
        <p:spPr>
          <a:xfrm>
            <a:off x="838200" y="1467556"/>
            <a:ext cx="10292644" cy="5034844"/>
          </a:xfrm>
          <a:prstGeom prst="rect">
            <a:avLst/>
          </a:prstGeom>
        </p:spPr>
      </p:pic>
    </p:spTree>
    <p:extLst>
      <p:ext uri="{BB962C8B-B14F-4D97-AF65-F5344CB8AC3E}">
        <p14:creationId xmlns:p14="http://schemas.microsoft.com/office/powerpoint/2010/main" val="1716905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X7tQc1wMHxg"/>
          <p:cNvPicPr>
            <a:picLocks noGrp="1" noRot="1" noChangeAspect="1"/>
          </p:cNvPicPr>
          <p:nvPr>
            <p:ph idx="1"/>
            <a:videoFile r:link="rId1"/>
          </p:nvPr>
        </p:nvPicPr>
        <p:blipFill>
          <a:blip r:embed="rId4"/>
          <a:stretch>
            <a:fillRect/>
          </a:stretch>
        </p:blipFill>
        <p:spPr>
          <a:xfrm>
            <a:off x="1145823" y="1191020"/>
            <a:ext cx="10284178" cy="5379156"/>
          </a:xfrm>
          <a:prstGeom prst="rect">
            <a:avLst/>
          </a:prstGeom>
        </p:spPr>
      </p:pic>
      <p:sp>
        <p:nvSpPr>
          <p:cNvPr id="2" name="TextBox 1"/>
          <p:cNvSpPr txBox="1"/>
          <p:nvPr/>
        </p:nvSpPr>
        <p:spPr>
          <a:xfrm>
            <a:off x="711201" y="609600"/>
            <a:ext cx="11153422" cy="646331"/>
          </a:xfrm>
          <a:prstGeom prst="rect">
            <a:avLst/>
          </a:prstGeom>
          <a:noFill/>
        </p:spPr>
        <p:txBody>
          <a:bodyPr wrap="square" rtlCol="0">
            <a:spAutoFit/>
          </a:bodyPr>
          <a:lstStyle/>
          <a:p>
            <a:r>
              <a:rPr lang="en-CA" sz="3600" dirty="0"/>
              <a:t>Cleaning and Disinfecting Tongs Used for Sharps Disposal</a:t>
            </a:r>
          </a:p>
        </p:txBody>
      </p:sp>
    </p:spTree>
    <p:extLst>
      <p:ext uri="{BB962C8B-B14F-4D97-AF65-F5344CB8AC3E}">
        <p14:creationId xmlns:p14="http://schemas.microsoft.com/office/powerpoint/2010/main" val="2725290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I got poked by a needle. What do I do? </a:t>
            </a:r>
            <a:r>
              <a:rPr lang="en-CA" dirty="0"/>
              <a:t> </a:t>
            </a:r>
          </a:p>
        </p:txBody>
      </p:sp>
      <p:sp>
        <p:nvSpPr>
          <p:cNvPr id="3" name="Content Placeholder 2"/>
          <p:cNvSpPr>
            <a:spLocks noGrp="1"/>
          </p:cNvSpPr>
          <p:nvPr>
            <p:ph idx="1"/>
          </p:nvPr>
        </p:nvSpPr>
        <p:spPr/>
        <p:txBody>
          <a:bodyPr>
            <a:normAutofit/>
          </a:bodyPr>
          <a:lstStyle/>
          <a:p>
            <a:r>
              <a:rPr lang="en-US" sz="3200" dirty="0"/>
              <a:t>Remain calm</a:t>
            </a:r>
          </a:p>
          <a:p>
            <a:r>
              <a:rPr lang="en-CA" sz="3200" dirty="0"/>
              <a:t>Allow the wound to bleed freely; do not squeeze the wound </a:t>
            </a:r>
          </a:p>
          <a:p>
            <a:r>
              <a:rPr lang="en-CA" sz="3200" dirty="0"/>
              <a:t>Wash the wound with soap and water; do not apply alcohol or bleach to the wound</a:t>
            </a:r>
          </a:p>
          <a:p>
            <a:r>
              <a:rPr lang="en-CA" sz="3200" dirty="0"/>
              <a:t>Apply a sterile, waterproof bandage </a:t>
            </a:r>
          </a:p>
          <a:p>
            <a:r>
              <a:rPr lang="en-US" sz="3200" dirty="0"/>
              <a:t>Notify your supervisor/manager</a:t>
            </a:r>
            <a:endParaRPr lang="en-CA" sz="3200" dirty="0"/>
          </a:p>
          <a:p>
            <a:r>
              <a:rPr lang="en-CA" sz="3200" dirty="0"/>
              <a:t>Seek immediate medical attention by going to your local emergency department</a:t>
            </a:r>
          </a:p>
        </p:txBody>
      </p:sp>
    </p:spTree>
    <p:extLst>
      <p:ext uri="{BB962C8B-B14F-4D97-AF65-F5344CB8AC3E}">
        <p14:creationId xmlns:p14="http://schemas.microsoft.com/office/powerpoint/2010/main" val="307533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What is a Sharp?</a:t>
            </a:r>
            <a:endParaRPr lang="en-CA" sz="5400" b="1" dirty="0"/>
          </a:p>
        </p:txBody>
      </p:sp>
      <p:sp>
        <p:nvSpPr>
          <p:cNvPr id="3" name="Content Placeholder 2"/>
          <p:cNvSpPr>
            <a:spLocks noGrp="1"/>
          </p:cNvSpPr>
          <p:nvPr>
            <p:ph idx="1"/>
          </p:nvPr>
        </p:nvSpPr>
        <p:spPr/>
        <p:txBody>
          <a:bodyPr>
            <a:normAutofit/>
          </a:bodyPr>
          <a:lstStyle/>
          <a:p>
            <a:r>
              <a:rPr lang="en-CA" dirty="0"/>
              <a:t>A sharp is any item having corners, edges, or projections capable of cutting or piercing the skin:</a:t>
            </a:r>
          </a:p>
          <a:p>
            <a:pPr lvl="1"/>
            <a:r>
              <a:rPr lang="en-CA" dirty="0"/>
              <a:t>Needles</a:t>
            </a:r>
          </a:p>
          <a:p>
            <a:pPr lvl="1"/>
            <a:r>
              <a:rPr lang="en-CA" dirty="0"/>
              <a:t>Needles with syringes</a:t>
            </a:r>
          </a:p>
          <a:p>
            <a:pPr lvl="1"/>
            <a:r>
              <a:rPr lang="en-CA" dirty="0"/>
              <a:t>Needles from vacutainers</a:t>
            </a:r>
          </a:p>
          <a:p>
            <a:pPr lvl="1"/>
            <a:r>
              <a:rPr lang="en-CA" dirty="0"/>
              <a:t>Needles with attached tubing</a:t>
            </a:r>
          </a:p>
          <a:p>
            <a:pPr lvl="1"/>
            <a:r>
              <a:rPr lang="en-CA" dirty="0"/>
              <a:t>Insulin pen</a:t>
            </a:r>
          </a:p>
          <a:p>
            <a:pPr lvl="1"/>
            <a:r>
              <a:rPr lang="en-CA" dirty="0"/>
              <a:t>Blades (razors, scalpels, exacto, etc.)</a:t>
            </a:r>
          </a:p>
          <a:p>
            <a:pPr lvl="1"/>
            <a:r>
              <a:rPr lang="en-CA" dirty="0"/>
              <a:t>Broken glass that has come into contact with blood or other body fluids</a:t>
            </a:r>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263" y="2524301"/>
            <a:ext cx="3254022" cy="2209992"/>
          </a:xfrm>
          <a:prstGeom prst="rect">
            <a:avLst/>
          </a:prstGeom>
        </p:spPr>
      </p:pic>
    </p:spTree>
    <p:extLst>
      <p:ext uri="{BB962C8B-B14F-4D97-AF65-F5344CB8AC3E}">
        <p14:creationId xmlns:p14="http://schemas.microsoft.com/office/powerpoint/2010/main" val="209755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2862695" y="0"/>
            <a:ext cx="6864236" cy="6858000"/>
          </a:xfrm>
          <a:prstGeom prst="rect">
            <a:avLst/>
          </a:prstGeom>
        </p:spPr>
      </p:pic>
    </p:spTree>
    <p:extLst>
      <p:ext uri="{BB962C8B-B14F-4D97-AF65-F5344CB8AC3E}">
        <p14:creationId xmlns:p14="http://schemas.microsoft.com/office/powerpoint/2010/main" val="604840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References</a:t>
            </a:r>
          </a:p>
        </p:txBody>
      </p:sp>
      <p:sp>
        <p:nvSpPr>
          <p:cNvPr id="3" name="Content Placeholder 2"/>
          <p:cNvSpPr>
            <a:spLocks noGrp="1"/>
          </p:cNvSpPr>
          <p:nvPr>
            <p:ph idx="1"/>
          </p:nvPr>
        </p:nvSpPr>
        <p:spPr/>
        <p:txBody>
          <a:bodyPr>
            <a:normAutofit fontScale="85000" lnSpcReduction="20000"/>
          </a:bodyPr>
          <a:lstStyle/>
          <a:p>
            <a:r>
              <a:rPr lang="en-CA" dirty="0"/>
              <a:t>Bridgeman, J., &amp; LePage, R. (2017). </a:t>
            </a:r>
            <a:r>
              <a:rPr lang="en-CA" i="1" dirty="0"/>
              <a:t>Safe Sharps Disposal Toolkit. A Community Response to a Community Issue. </a:t>
            </a:r>
            <a:r>
              <a:rPr lang="en-CA" dirty="0"/>
              <a:t>Retrieved from https://www.interiorhealth.ca/sites/Partners/HarmReduction/Documents/Safe%20Sharps%20Disposal%20Toolkit.pdf</a:t>
            </a:r>
          </a:p>
          <a:p>
            <a:r>
              <a:rPr lang="en-CA" dirty="0"/>
              <a:t>Ministry of Community Safety and Correctional Services. (2017). </a:t>
            </a:r>
            <a:r>
              <a:rPr lang="en-CA" i="1" dirty="0"/>
              <a:t>Community Safety and Well-being Planning Framework: A Shared Commitment in Ontario. </a:t>
            </a:r>
            <a:r>
              <a:rPr lang="en-CA" dirty="0"/>
              <a:t>Retrieved from https://www.mcscs.jus.gov.on.ca/sites/default/files/content/mcscs/docs/Booklet%203%20A%20Shared%20Commitment%20Final%20Dec%202018.pdf</a:t>
            </a:r>
          </a:p>
          <a:p>
            <a:r>
              <a:rPr lang="en-CA" dirty="0"/>
              <a:t>Sudbury and District Health Unit. (2017). </a:t>
            </a:r>
            <a:r>
              <a:rPr lang="en-CA" i="1" dirty="0"/>
              <a:t>Safe needle disposal</a:t>
            </a:r>
            <a:r>
              <a:rPr lang="en-CA" dirty="0"/>
              <a:t>. Retrieved from https://www.phsd.ca/wp-content/uploads/2017/08/Safe_Needle_Disposal_Toolkit_2017.pdf</a:t>
            </a:r>
          </a:p>
          <a:p>
            <a:r>
              <a:rPr lang="en-CA" dirty="0"/>
              <a:t>Toronto Public Health. (2018). </a:t>
            </a:r>
            <a:r>
              <a:rPr lang="en-CA" i="1" dirty="0"/>
              <a:t>Needle Disposal: Guidance for Policies and Procedures</a:t>
            </a:r>
            <a:r>
              <a:rPr lang="en-CA" dirty="0"/>
              <a:t>. Retrieved from https://www.toronto.ca/wp-content/uploads/2018/12/8dbc-Needle-Disposal-Guidance.pdf</a:t>
            </a:r>
          </a:p>
        </p:txBody>
      </p:sp>
    </p:spTree>
    <p:extLst>
      <p:ext uri="{BB962C8B-B14F-4D97-AF65-F5344CB8AC3E}">
        <p14:creationId xmlns:p14="http://schemas.microsoft.com/office/powerpoint/2010/main" val="807766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a:stretch>
            <a:fillRect/>
          </a:stretch>
        </p:blipFill>
        <p:spPr>
          <a:xfrm>
            <a:off x="4550141" y="4142791"/>
            <a:ext cx="3096529" cy="253306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416" y="1501681"/>
            <a:ext cx="3390278" cy="237985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416" y="4142791"/>
            <a:ext cx="3390278" cy="25330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7584" y="1501681"/>
            <a:ext cx="3155312" cy="2379853"/>
          </a:xfrm>
          <a:prstGeom prst="rect">
            <a:avLst/>
          </a:prstGeom>
        </p:spPr>
      </p:pic>
      <p:sp>
        <p:nvSpPr>
          <p:cNvPr id="10" name="Title 1"/>
          <p:cNvSpPr>
            <a:spLocks noGrp="1"/>
          </p:cNvSpPr>
          <p:nvPr>
            <p:ph type="title"/>
          </p:nvPr>
        </p:nvSpPr>
        <p:spPr>
          <a:xfrm>
            <a:off x="403860" y="290419"/>
            <a:ext cx="11071860" cy="1325563"/>
          </a:xfrm>
        </p:spPr>
        <p:txBody>
          <a:bodyPr/>
          <a:lstStyle/>
          <a:p>
            <a:pPr algn="ctr"/>
            <a:r>
              <a:rPr lang="en-US" dirty="0"/>
              <a:t>Drug Paraphernalia Should be Treated as Sharps</a:t>
            </a:r>
            <a:endParaRPr lang="en-CA"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9608" y="1501681"/>
            <a:ext cx="3167062" cy="237985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77584" y="4142791"/>
            <a:ext cx="3155312" cy="2533062"/>
          </a:xfrm>
          <a:prstGeom prst="rect">
            <a:avLst/>
          </a:prstGeom>
        </p:spPr>
      </p:pic>
      <p:sp>
        <p:nvSpPr>
          <p:cNvPr id="2" name="TextBox 1"/>
          <p:cNvSpPr txBox="1"/>
          <p:nvPr/>
        </p:nvSpPr>
        <p:spPr>
          <a:xfrm>
            <a:off x="2500603" y="3065688"/>
            <a:ext cx="1748091" cy="523220"/>
          </a:xfrm>
          <a:prstGeom prst="rect">
            <a:avLst/>
          </a:prstGeom>
          <a:noFill/>
        </p:spPr>
        <p:txBody>
          <a:bodyPr wrap="square" rtlCol="0">
            <a:spAutoFit/>
          </a:bodyPr>
          <a:lstStyle/>
          <a:p>
            <a:r>
              <a:rPr lang="en-CA" sz="2800" b="1" dirty="0">
                <a:solidFill>
                  <a:schemeClr val="bg1"/>
                </a:solidFill>
              </a:rPr>
              <a:t>	</a:t>
            </a:r>
          </a:p>
        </p:txBody>
      </p:sp>
      <p:sp>
        <p:nvSpPr>
          <p:cNvPr id="4" name="TextBox 3"/>
          <p:cNvSpPr txBox="1"/>
          <p:nvPr/>
        </p:nvSpPr>
        <p:spPr>
          <a:xfrm>
            <a:off x="4550141" y="3065688"/>
            <a:ext cx="2391835" cy="954107"/>
          </a:xfrm>
          <a:prstGeom prst="rect">
            <a:avLst/>
          </a:prstGeom>
          <a:noFill/>
        </p:spPr>
        <p:txBody>
          <a:bodyPr wrap="square" rtlCol="0">
            <a:spAutoFit/>
          </a:bodyPr>
          <a:lstStyle/>
          <a:p>
            <a:endParaRPr lang="en-US" sz="2800" b="1" dirty="0">
              <a:solidFill>
                <a:schemeClr val="bg1"/>
              </a:solidFill>
            </a:endParaRPr>
          </a:p>
          <a:p>
            <a:r>
              <a:rPr lang="en-US" sz="2800" b="1" dirty="0">
                <a:solidFill>
                  <a:schemeClr val="bg1"/>
                </a:solidFill>
              </a:rPr>
              <a:t>Safer Crack Kit</a:t>
            </a:r>
            <a:endParaRPr lang="en-CA" sz="2800" b="1" dirty="0">
              <a:solidFill>
                <a:schemeClr val="bg1"/>
              </a:solidFill>
            </a:endParaRPr>
          </a:p>
        </p:txBody>
      </p:sp>
      <p:sp>
        <p:nvSpPr>
          <p:cNvPr id="5" name="TextBox 4"/>
          <p:cNvSpPr txBox="1"/>
          <p:nvPr/>
        </p:nvSpPr>
        <p:spPr>
          <a:xfrm>
            <a:off x="2500603" y="5659760"/>
            <a:ext cx="1818623" cy="954107"/>
          </a:xfrm>
          <a:prstGeom prst="rect">
            <a:avLst/>
          </a:prstGeom>
          <a:noFill/>
        </p:spPr>
        <p:txBody>
          <a:bodyPr wrap="square" rtlCol="0">
            <a:spAutoFit/>
          </a:bodyPr>
          <a:lstStyle/>
          <a:p>
            <a:r>
              <a:rPr lang="en-US" sz="2800" b="1" dirty="0">
                <a:solidFill>
                  <a:schemeClr val="bg1"/>
                </a:solidFill>
              </a:rPr>
              <a:t>Sterile Water</a:t>
            </a:r>
            <a:endParaRPr lang="en-CA" sz="2800" b="1" dirty="0">
              <a:solidFill>
                <a:schemeClr val="bg1"/>
              </a:solidFill>
            </a:endParaRPr>
          </a:p>
        </p:txBody>
      </p:sp>
      <p:sp>
        <p:nvSpPr>
          <p:cNvPr id="13" name="TextBox 12"/>
          <p:cNvSpPr txBox="1"/>
          <p:nvPr/>
        </p:nvSpPr>
        <p:spPr>
          <a:xfrm>
            <a:off x="2500603" y="3470249"/>
            <a:ext cx="1536181" cy="523220"/>
          </a:xfrm>
          <a:prstGeom prst="rect">
            <a:avLst/>
          </a:prstGeom>
          <a:noFill/>
        </p:spPr>
        <p:txBody>
          <a:bodyPr wrap="square" rtlCol="0">
            <a:spAutoFit/>
          </a:bodyPr>
          <a:lstStyle/>
          <a:p>
            <a:r>
              <a:rPr lang="en-US" sz="2800" b="1" dirty="0">
                <a:solidFill>
                  <a:schemeClr val="bg1"/>
                </a:solidFill>
              </a:rPr>
              <a:t>Cooker</a:t>
            </a:r>
            <a:endParaRPr lang="en-CA" sz="2800" b="1" dirty="0">
              <a:solidFill>
                <a:schemeClr val="bg1"/>
              </a:solidFill>
            </a:endParaRPr>
          </a:p>
        </p:txBody>
      </p:sp>
      <p:sp>
        <p:nvSpPr>
          <p:cNvPr id="14" name="TextBox 13"/>
          <p:cNvSpPr txBox="1"/>
          <p:nvPr/>
        </p:nvSpPr>
        <p:spPr>
          <a:xfrm>
            <a:off x="4550141" y="6214188"/>
            <a:ext cx="2446952" cy="461665"/>
          </a:xfrm>
          <a:prstGeom prst="rect">
            <a:avLst/>
          </a:prstGeom>
          <a:noFill/>
        </p:spPr>
        <p:txBody>
          <a:bodyPr wrap="none" rtlCol="0">
            <a:spAutoFit/>
          </a:bodyPr>
          <a:lstStyle/>
          <a:p>
            <a:r>
              <a:rPr lang="en-US" sz="2400" b="1" dirty="0">
                <a:solidFill>
                  <a:schemeClr val="bg1"/>
                </a:solidFill>
              </a:rPr>
              <a:t>Crystal Meth Pipe</a:t>
            </a:r>
            <a:endParaRPr lang="en-CA" sz="2400" b="1" dirty="0">
              <a:solidFill>
                <a:schemeClr val="bg1"/>
              </a:solidFill>
            </a:endParaRPr>
          </a:p>
        </p:txBody>
      </p:sp>
      <p:sp>
        <p:nvSpPr>
          <p:cNvPr id="16" name="TextBox 15"/>
          <p:cNvSpPr txBox="1"/>
          <p:nvPr/>
        </p:nvSpPr>
        <p:spPr>
          <a:xfrm>
            <a:off x="7877584" y="6214188"/>
            <a:ext cx="1940767" cy="523220"/>
          </a:xfrm>
          <a:prstGeom prst="rect">
            <a:avLst/>
          </a:prstGeom>
          <a:noFill/>
        </p:spPr>
        <p:txBody>
          <a:bodyPr wrap="square" rtlCol="0">
            <a:spAutoFit/>
          </a:bodyPr>
          <a:lstStyle/>
          <a:p>
            <a:r>
              <a:rPr lang="en-US" sz="2800" b="1" dirty="0">
                <a:solidFill>
                  <a:schemeClr val="bg1"/>
                </a:solidFill>
              </a:rPr>
              <a:t>Tourniquet</a:t>
            </a:r>
            <a:endParaRPr lang="en-CA" sz="2800" b="1" dirty="0">
              <a:solidFill>
                <a:schemeClr val="bg1"/>
              </a:solidFill>
            </a:endParaRPr>
          </a:p>
        </p:txBody>
      </p:sp>
    </p:spTree>
    <p:extLst>
      <p:ext uri="{BB962C8B-B14F-4D97-AF65-F5344CB8AC3E}">
        <p14:creationId xmlns:p14="http://schemas.microsoft.com/office/powerpoint/2010/main" val="178060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74" y="401048"/>
            <a:ext cx="10515600" cy="1010829"/>
          </a:xfrm>
        </p:spPr>
        <p:txBody>
          <a:bodyPr>
            <a:noAutofit/>
          </a:bodyPr>
          <a:lstStyle/>
          <a:p>
            <a:r>
              <a:rPr lang="en-US" sz="3600" dirty="0">
                <a:latin typeface="+mn-lt"/>
              </a:rPr>
              <a:t>Improper Disposal of Sharps is a Community Concern</a:t>
            </a:r>
            <a:endParaRPr lang="en-CA" sz="3600" dirty="0">
              <a:latin typeface="+mn-lt"/>
            </a:endParaRPr>
          </a:p>
        </p:txBody>
      </p:sp>
      <p:sp>
        <p:nvSpPr>
          <p:cNvPr id="3" name="Content Placeholder 2"/>
          <p:cNvSpPr>
            <a:spLocks noGrp="1"/>
          </p:cNvSpPr>
          <p:nvPr>
            <p:ph idx="1"/>
          </p:nvPr>
        </p:nvSpPr>
        <p:spPr>
          <a:xfrm>
            <a:off x="585651" y="1559923"/>
            <a:ext cx="10515600" cy="3926477"/>
          </a:xfrm>
        </p:spPr>
        <p:txBody>
          <a:bodyPr>
            <a:normAutofit lnSpcReduction="10000"/>
          </a:bodyPr>
          <a:lstStyle/>
          <a:p>
            <a:r>
              <a:rPr lang="en-US" dirty="0"/>
              <a:t>People use sharps for a variety of reasons. Some medical conditions require people to use needles such as diabetes, cancer, or arthritis. People also use needles for non-medical injection drug use.</a:t>
            </a:r>
          </a:p>
          <a:p>
            <a:r>
              <a:rPr lang="en-CA" dirty="0"/>
              <a:t>Improperly discarded sharps in public places is a challenge that many communities face. </a:t>
            </a:r>
          </a:p>
          <a:p>
            <a:pPr lvl="1"/>
            <a:r>
              <a:rPr lang="en-CA" dirty="0"/>
              <a:t>A community approach is required to address this issue. </a:t>
            </a:r>
          </a:p>
          <a:p>
            <a:pPr lvl="1"/>
            <a:r>
              <a:rPr lang="en-US" dirty="0"/>
              <a:t>When needles are discarded improperly in a community, it is often a result of not having a place to properly dispose of them. </a:t>
            </a:r>
          </a:p>
          <a:p>
            <a:pPr lvl="1"/>
            <a:r>
              <a:rPr lang="en-US" dirty="0"/>
              <a:t>Most people will dispose of needles safely if safe choices are made available (Bridgeman &amp; </a:t>
            </a:r>
            <a:r>
              <a:rPr lang="en-US" dirty="0" err="1"/>
              <a:t>LePage</a:t>
            </a:r>
            <a:r>
              <a:rPr lang="en-US" dirty="0"/>
              <a:t>, 2017, p.3). </a:t>
            </a:r>
            <a:endParaRPr lang="en-CA" dirty="0"/>
          </a:p>
          <a:p>
            <a:endParaRPr lang="en-CA" dirty="0"/>
          </a:p>
        </p:txBody>
      </p:sp>
      <p:pic>
        <p:nvPicPr>
          <p:cNvPr id="4" name="emb60EF0624D" descr="Image result for found needl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882742" y="5222966"/>
            <a:ext cx="2874509" cy="1373504"/>
          </a:xfrm>
          <a:prstGeom prst="rect">
            <a:avLst/>
          </a:prstGeom>
          <a:noFill/>
          <a:ln>
            <a:noFill/>
          </a:ln>
        </p:spPr>
      </p:pic>
    </p:spTree>
    <p:extLst>
      <p:ext uri="{BB962C8B-B14F-4D97-AF65-F5344CB8AC3E}">
        <p14:creationId xmlns:p14="http://schemas.microsoft.com/office/powerpoint/2010/main" val="396595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4000" b="1" dirty="0"/>
              <a:t>The Community Safety &amp; Well-being Planning Framework</a:t>
            </a:r>
            <a:endParaRPr lang="en-CA" sz="4000" b="1"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8380" y="1583300"/>
            <a:ext cx="3643767" cy="4593662"/>
          </a:xfrm>
        </p:spPr>
      </p:pic>
      <p:sp>
        <p:nvSpPr>
          <p:cNvPr id="8" name="Content Placeholder 7"/>
          <p:cNvSpPr>
            <a:spLocks noGrp="1"/>
          </p:cNvSpPr>
          <p:nvPr>
            <p:ph sz="half" idx="2"/>
          </p:nvPr>
        </p:nvSpPr>
        <p:spPr/>
        <p:txBody>
          <a:bodyPr/>
          <a:lstStyle/>
          <a:p>
            <a:endParaRPr lang="en-CA"/>
          </a:p>
        </p:txBody>
      </p:sp>
      <p:pic>
        <p:nvPicPr>
          <p:cNvPr id="5" name="Picture 4"/>
          <p:cNvPicPr>
            <a:picLocks noChangeAspect="1"/>
          </p:cNvPicPr>
          <p:nvPr/>
        </p:nvPicPr>
        <p:blipFill>
          <a:blip r:embed="rId4"/>
          <a:stretch>
            <a:fillRect/>
          </a:stretch>
        </p:blipFill>
        <p:spPr>
          <a:xfrm>
            <a:off x="4719035" y="1583300"/>
            <a:ext cx="7001653" cy="4593663"/>
          </a:xfrm>
          <a:prstGeom prst="rect">
            <a:avLst/>
          </a:prstGeom>
        </p:spPr>
      </p:pic>
    </p:spTree>
    <p:extLst>
      <p:ext uri="{BB962C8B-B14F-4D97-AF65-F5344CB8AC3E}">
        <p14:creationId xmlns:p14="http://schemas.microsoft.com/office/powerpoint/2010/main" val="134487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92" y="382542"/>
            <a:ext cx="10515600" cy="1325563"/>
          </a:xfrm>
        </p:spPr>
        <p:txBody>
          <a:bodyPr/>
          <a:lstStyle/>
          <a:p>
            <a:r>
              <a:rPr lang="en-US" dirty="0"/>
              <a:t>Improperly Discarded Sharps can Result in Sharps Injury</a:t>
            </a:r>
            <a:endParaRPr lang="en-CA" dirty="0"/>
          </a:p>
        </p:txBody>
      </p:sp>
      <p:sp>
        <p:nvSpPr>
          <p:cNvPr id="3" name="Content Placeholder 2"/>
          <p:cNvSpPr>
            <a:spLocks noGrp="1"/>
          </p:cNvSpPr>
          <p:nvPr>
            <p:ph idx="1"/>
          </p:nvPr>
        </p:nvSpPr>
        <p:spPr>
          <a:xfrm>
            <a:off x="463732" y="2325511"/>
            <a:ext cx="9263742" cy="4210756"/>
          </a:xfrm>
        </p:spPr>
        <p:txBody>
          <a:bodyPr>
            <a:normAutofit fontScale="85000" lnSpcReduction="20000"/>
          </a:bodyPr>
          <a:lstStyle/>
          <a:p>
            <a:pPr marL="0" indent="0">
              <a:buNone/>
            </a:pPr>
            <a:r>
              <a:rPr lang="en-US" dirty="0"/>
              <a:t>Can affect anyone but some people may be at higher risk:</a:t>
            </a:r>
          </a:p>
          <a:p>
            <a:pPr marL="0" indent="0">
              <a:buNone/>
            </a:pPr>
            <a:endParaRPr lang="en-US" dirty="0"/>
          </a:p>
          <a:p>
            <a:r>
              <a:rPr lang="en-US" dirty="0"/>
              <a:t>Maintenance and custodial staff, grounds staff</a:t>
            </a:r>
          </a:p>
          <a:p>
            <a:pPr marL="0" indent="0">
              <a:buNone/>
            </a:pPr>
            <a:r>
              <a:rPr lang="en-US" dirty="0"/>
              <a:t>   (garbage and recycling removal)</a:t>
            </a:r>
          </a:p>
          <a:p>
            <a:endParaRPr lang="en-US" dirty="0"/>
          </a:p>
          <a:p>
            <a:r>
              <a:rPr lang="en-US" dirty="0"/>
              <a:t>Accidental needle stick injuries can expose people to blood borne infections such as Hepatitis B, Hepatitis C and HIV; although the risk is low it is still important to be cautious</a:t>
            </a:r>
          </a:p>
          <a:p>
            <a:pPr marL="0" indent="0">
              <a:buNone/>
            </a:pPr>
            <a:endParaRPr lang="en-US" dirty="0"/>
          </a:p>
          <a:p>
            <a:endParaRPr lang="en-US" dirty="0"/>
          </a:p>
          <a:p>
            <a:pPr marL="0" indent="0">
              <a:buNone/>
            </a:pPr>
            <a:br>
              <a:rPr lang="en-US" dirty="0"/>
            </a:br>
            <a:endParaRPr lang="en-CA" dirty="0"/>
          </a:p>
        </p:txBody>
      </p:sp>
    </p:spTree>
    <p:extLst>
      <p:ext uri="{BB962C8B-B14F-4D97-AF65-F5344CB8AC3E}">
        <p14:creationId xmlns:p14="http://schemas.microsoft.com/office/powerpoint/2010/main" val="2737085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If you find improperly discarded sharps…</a:t>
            </a:r>
          </a:p>
        </p:txBody>
      </p:sp>
      <p:sp>
        <p:nvSpPr>
          <p:cNvPr id="3" name="Content Placeholder 2"/>
          <p:cNvSpPr>
            <a:spLocks noGrp="1"/>
          </p:cNvSpPr>
          <p:nvPr>
            <p:ph idx="1"/>
          </p:nvPr>
        </p:nvSpPr>
        <p:spPr/>
        <p:txBody>
          <a:bodyPr/>
          <a:lstStyle/>
          <a:p>
            <a:r>
              <a:rPr lang="en-CA" b="1" dirty="0"/>
              <a:t>On private property</a:t>
            </a:r>
            <a:r>
              <a:rPr lang="en-CA" dirty="0"/>
              <a:t>: Owner’s responsibility and resources available from Public Health to support individuals to safely dispose of sharps</a:t>
            </a:r>
          </a:p>
          <a:p>
            <a:pPr marL="0" indent="0">
              <a:buNone/>
            </a:pPr>
            <a:endParaRPr lang="en-CA" dirty="0"/>
          </a:p>
          <a:p>
            <a:r>
              <a:rPr lang="en-CA" b="1" dirty="0"/>
              <a:t>While working</a:t>
            </a:r>
            <a:r>
              <a:rPr lang="en-CA" dirty="0"/>
              <a:t>: If trained/have equipment, following organizational procedures</a:t>
            </a:r>
          </a:p>
          <a:p>
            <a:pPr marL="0" indent="0">
              <a:buNone/>
            </a:pPr>
            <a:endParaRPr lang="en-CA" dirty="0"/>
          </a:p>
          <a:p>
            <a:r>
              <a:rPr lang="en-CA" b="1" dirty="0"/>
              <a:t>Public place</a:t>
            </a:r>
            <a:r>
              <a:rPr lang="en-CA" dirty="0"/>
              <a:t>: Some police services and municipalities will respond; check with your local services</a:t>
            </a:r>
          </a:p>
        </p:txBody>
      </p:sp>
    </p:spTree>
    <p:extLst>
      <p:ext uri="{BB962C8B-B14F-4D97-AF65-F5344CB8AC3E}">
        <p14:creationId xmlns:p14="http://schemas.microsoft.com/office/powerpoint/2010/main" val="196020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029935"/>
            <a:ext cx="5374640" cy="2991169"/>
          </a:xfrm>
        </p:spPr>
        <p:txBody>
          <a:bodyPr>
            <a:normAutofit fontScale="90000"/>
          </a:bodyPr>
          <a:lstStyle/>
          <a:p>
            <a:r>
              <a:rPr lang="en-CA" dirty="0"/>
              <a:t>Sharps must be disposed of in sharps containers and managed as biohazardous waste.</a:t>
            </a:r>
            <a:br>
              <a:rPr lang="en-CA" b="1" dirty="0"/>
            </a:br>
            <a:endParaRPr lang="en-CA"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0640" y="792480"/>
            <a:ext cx="5100320" cy="5466080"/>
          </a:xfrm>
        </p:spPr>
      </p:pic>
    </p:spTree>
    <p:extLst>
      <p:ext uri="{BB962C8B-B14F-4D97-AF65-F5344CB8AC3E}">
        <p14:creationId xmlns:p14="http://schemas.microsoft.com/office/powerpoint/2010/main" val="268995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13" y="233045"/>
            <a:ext cx="11728174" cy="1325563"/>
          </a:xfrm>
        </p:spPr>
        <p:txBody>
          <a:bodyPr/>
          <a:lstStyle/>
          <a:p>
            <a:pPr algn="ctr"/>
            <a:r>
              <a:rPr lang="en-US" b="1" dirty="0"/>
              <a:t>Disposal of Sharps</a:t>
            </a:r>
            <a:endParaRPr lang="en-C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557202"/>
              </p:ext>
            </p:extLst>
          </p:nvPr>
        </p:nvGraphicFramePr>
        <p:xfrm>
          <a:off x="231913" y="1473641"/>
          <a:ext cx="11728174" cy="4691272"/>
        </p:xfrm>
        <a:graphic>
          <a:graphicData uri="http://schemas.openxmlformats.org/drawingml/2006/table">
            <a:tbl>
              <a:tblPr firstRow="1" bandRow="1">
                <a:tableStyleId>{21E4AEA4-8DFA-4A89-87EB-49C32662AFE0}</a:tableStyleId>
              </a:tblPr>
              <a:tblGrid>
                <a:gridCol w="5864087">
                  <a:extLst>
                    <a:ext uri="{9D8B030D-6E8A-4147-A177-3AD203B41FA5}">
                      <a16:colId xmlns:a16="http://schemas.microsoft.com/office/drawing/2014/main" val="1448384309"/>
                    </a:ext>
                  </a:extLst>
                </a:gridCol>
                <a:gridCol w="5864087">
                  <a:extLst>
                    <a:ext uri="{9D8B030D-6E8A-4147-A177-3AD203B41FA5}">
                      <a16:colId xmlns:a16="http://schemas.microsoft.com/office/drawing/2014/main" val="2215688026"/>
                    </a:ext>
                  </a:extLst>
                </a:gridCol>
              </a:tblGrid>
              <a:tr h="586409">
                <a:tc>
                  <a:txBody>
                    <a:bodyPr/>
                    <a:lstStyle/>
                    <a:p>
                      <a:pPr algn="ctr"/>
                      <a:r>
                        <a:rPr lang="en-US" sz="2800" dirty="0"/>
                        <a:t>DOs</a:t>
                      </a:r>
                      <a:endParaRPr lang="en-CA" sz="2800" dirty="0"/>
                    </a:p>
                  </a:txBody>
                  <a:tcPr/>
                </a:tc>
                <a:tc>
                  <a:txBody>
                    <a:bodyPr/>
                    <a:lstStyle/>
                    <a:p>
                      <a:pPr algn="ctr"/>
                      <a:r>
                        <a:rPr lang="en-US" sz="2800" dirty="0"/>
                        <a:t>DON’Ts</a:t>
                      </a:r>
                      <a:endParaRPr lang="en-CA" sz="2800" dirty="0"/>
                    </a:p>
                  </a:txBody>
                  <a:tcPr/>
                </a:tc>
                <a:extLst>
                  <a:ext uri="{0D108BD9-81ED-4DB2-BD59-A6C34878D82A}">
                    <a16:rowId xmlns:a16="http://schemas.microsoft.com/office/drawing/2014/main" val="2319816602"/>
                  </a:ext>
                </a:extLst>
              </a:tr>
              <a:tr h="586409">
                <a:tc>
                  <a:txBody>
                    <a:bodyPr/>
                    <a:lstStyle/>
                    <a:p>
                      <a:r>
                        <a:rPr lang="en-US" sz="2400" dirty="0"/>
                        <a:t>Use PPE (personal protective equipment)</a:t>
                      </a:r>
                      <a:endParaRPr lang="en-CA" sz="2400" dirty="0"/>
                    </a:p>
                  </a:txBody>
                  <a:tcPr/>
                </a:tc>
                <a:tc>
                  <a:txBody>
                    <a:bodyPr/>
                    <a:lstStyle/>
                    <a:p>
                      <a:r>
                        <a:rPr lang="en-US" sz="2400" dirty="0"/>
                        <a:t>Handle sharps with</a:t>
                      </a:r>
                      <a:r>
                        <a:rPr lang="en-US" sz="2400" baseline="0" dirty="0"/>
                        <a:t> your hands</a:t>
                      </a:r>
                      <a:endParaRPr lang="en-CA" sz="2400" dirty="0"/>
                    </a:p>
                  </a:txBody>
                  <a:tcPr/>
                </a:tc>
                <a:extLst>
                  <a:ext uri="{0D108BD9-81ED-4DB2-BD59-A6C34878D82A}">
                    <a16:rowId xmlns:a16="http://schemas.microsoft.com/office/drawing/2014/main" val="2528664207"/>
                  </a:ext>
                </a:extLst>
              </a:tr>
              <a:tr h="586409">
                <a:tc>
                  <a:txBody>
                    <a:bodyPr/>
                    <a:lstStyle/>
                    <a:p>
                      <a:r>
                        <a:rPr lang="en-US" sz="2400" dirty="0"/>
                        <a:t>Use</a:t>
                      </a:r>
                      <a:r>
                        <a:rPr lang="en-US" sz="2400" baseline="0" dirty="0"/>
                        <a:t> sharps containers </a:t>
                      </a:r>
                      <a:endParaRPr lang="en-CA" sz="2400" dirty="0"/>
                    </a:p>
                  </a:txBody>
                  <a:tcPr/>
                </a:tc>
                <a:tc>
                  <a:txBody>
                    <a:bodyPr/>
                    <a:lstStyle/>
                    <a:p>
                      <a:r>
                        <a:rPr lang="en-US" sz="2400" dirty="0"/>
                        <a:t>Force</a:t>
                      </a:r>
                      <a:r>
                        <a:rPr lang="en-US" sz="2400" baseline="0" dirty="0"/>
                        <a:t> sharps into containers</a:t>
                      </a:r>
                      <a:endParaRPr lang="en-CA" sz="2400" dirty="0"/>
                    </a:p>
                  </a:txBody>
                  <a:tcPr/>
                </a:tc>
                <a:extLst>
                  <a:ext uri="{0D108BD9-81ED-4DB2-BD59-A6C34878D82A}">
                    <a16:rowId xmlns:a16="http://schemas.microsoft.com/office/drawing/2014/main" val="1745409925"/>
                  </a:ext>
                </a:extLst>
              </a:tr>
              <a:tr h="586409">
                <a:tc>
                  <a:txBody>
                    <a:bodyPr/>
                    <a:lstStyle/>
                    <a:p>
                      <a:r>
                        <a:rPr lang="en-US" sz="2400" dirty="0"/>
                        <a:t>Prepare for disposal</a:t>
                      </a:r>
                      <a:endParaRPr lang="en-CA" sz="2400" dirty="0"/>
                    </a:p>
                  </a:txBody>
                  <a:tcPr/>
                </a:tc>
                <a:tc>
                  <a:txBody>
                    <a:bodyPr/>
                    <a:lstStyle/>
                    <a:p>
                      <a:r>
                        <a:rPr lang="en-US" sz="2400" dirty="0"/>
                        <a:t>Fill containers</a:t>
                      </a:r>
                      <a:r>
                        <a:rPr lang="en-US" sz="2400" baseline="0" dirty="0"/>
                        <a:t> more than ¾ full</a:t>
                      </a:r>
                      <a:endParaRPr lang="en-CA" sz="2400" dirty="0"/>
                    </a:p>
                  </a:txBody>
                  <a:tcPr/>
                </a:tc>
                <a:extLst>
                  <a:ext uri="{0D108BD9-81ED-4DB2-BD59-A6C34878D82A}">
                    <a16:rowId xmlns:a16="http://schemas.microsoft.com/office/drawing/2014/main" val="4078098144"/>
                  </a:ext>
                </a:extLst>
              </a:tr>
              <a:tr h="586409">
                <a:tc>
                  <a:txBody>
                    <a:bodyPr/>
                    <a:lstStyle/>
                    <a:p>
                      <a:r>
                        <a:rPr lang="en-US" sz="2400" dirty="0"/>
                        <a:t>Participate in training</a:t>
                      </a:r>
                      <a:endParaRPr lang="en-CA" sz="2400" dirty="0"/>
                    </a:p>
                  </a:txBody>
                  <a:tcPr/>
                </a:tc>
                <a:tc>
                  <a:txBody>
                    <a:bodyPr/>
                    <a:lstStyle/>
                    <a:p>
                      <a:r>
                        <a:rPr lang="en-US" sz="2400" dirty="0"/>
                        <a:t>Empty</a:t>
                      </a:r>
                      <a:r>
                        <a:rPr lang="en-US" sz="2400" baseline="0" dirty="0"/>
                        <a:t> sharps containers</a:t>
                      </a:r>
                      <a:endParaRPr lang="en-CA" sz="2400" dirty="0"/>
                    </a:p>
                  </a:txBody>
                  <a:tcPr/>
                </a:tc>
                <a:extLst>
                  <a:ext uri="{0D108BD9-81ED-4DB2-BD59-A6C34878D82A}">
                    <a16:rowId xmlns:a16="http://schemas.microsoft.com/office/drawing/2014/main" val="373418408"/>
                  </a:ext>
                </a:extLst>
              </a:tr>
              <a:tr h="586409">
                <a:tc>
                  <a:txBody>
                    <a:bodyPr/>
                    <a:lstStyle/>
                    <a:p>
                      <a:r>
                        <a:rPr lang="en-US" sz="2400" dirty="0"/>
                        <a:t>Report</a:t>
                      </a:r>
                      <a:r>
                        <a:rPr lang="en-US" sz="2400" baseline="0" dirty="0"/>
                        <a:t> unsafe environments or practices</a:t>
                      </a:r>
                      <a:endParaRPr lang="en-CA" sz="2400" dirty="0"/>
                    </a:p>
                  </a:txBody>
                  <a:tcPr/>
                </a:tc>
                <a:tc>
                  <a:txBody>
                    <a:bodyPr/>
                    <a:lstStyle/>
                    <a:p>
                      <a:r>
                        <a:rPr lang="en-US" sz="2400" dirty="0"/>
                        <a:t>Recap needles or break the tips</a:t>
                      </a:r>
                      <a:r>
                        <a:rPr lang="en-US" sz="2400" baseline="0" dirty="0"/>
                        <a:t> off</a:t>
                      </a:r>
                      <a:endParaRPr lang="en-CA" sz="2400" dirty="0"/>
                    </a:p>
                  </a:txBody>
                  <a:tcPr/>
                </a:tc>
                <a:extLst>
                  <a:ext uri="{0D108BD9-81ED-4DB2-BD59-A6C34878D82A}">
                    <a16:rowId xmlns:a16="http://schemas.microsoft.com/office/drawing/2014/main" val="346083884"/>
                  </a:ext>
                </a:extLst>
              </a:tr>
              <a:tr h="586409">
                <a:tc>
                  <a:txBody>
                    <a:bodyPr/>
                    <a:lstStyle/>
                    <a:p>
                      <a:r>
                        <a:rPr lang="en-US" sz="2400" dirty="0"/>
                        <a:t>Track found needles/sharps</a:t>
                      </a:r>
                      <a:endParaRPr lang="en-CA" sz="2400" dirty="0"/>
                    </a:p>
                  </a:txBody>
                  <a:tcPr/>
                </a:tc>
                <a:tc>
                  <a:txBody>
                    <a:bodyPr/>
                    <a:lstStyle/>
                    <a:p>
                      <a:r>
                        <a:rPr lang="en-US" sz="2400" dirty="0"/>
                        <a:t>Use hands or feet to</a:t>
                      </a:r>
                      <a:r>
                        <a:rPr lang="en-US" sz="2400" baseline="0" dirty="0"/>
                        <a:t> compact garbage</a:t>
                      </a:r>
                      <a:endParaRPr lang="en-CA" sz="2400" dirty="0"/>
                    </a:p>
                  </a:txBody>
                  <a:tcPr/>
                </a:tc>
                <a:extLst>
                  <a:ext uri="{0D108BD9-81ED-4DB2-BD59-A6C34878D82A}">
                    <a16:rowId xmlns:a16="http://schemas.microsoft.com/office/drawing/2014/main" val="3242688301"/>
                  </a:ext>
                </a:extLst>
              </a:tr>
              <a:tr h="586409">
                <a:tc>
                  <a:txBody>
                    <a:bodyPr/>
                    <a:lstStyle/>
                    <a:p>
                      <a:r>
                        <a:rPr lang="en-US" sz="2400" dirty="0"/>
                        <a:t>Follow</a:t>
                      </a:r>
                      <a:r>
                        <a:rPr lang="en-US" sz="2400" baseline="0" dirty="0"/>
                        <a:t> your workplace policy and procedure</a:t>
                      </a:r>
                      <a:endParaRPr lang="en-CA" sz="2400" dirty="0"/>
                    </a:p>
                  </a:txBody>
                  <a:tcPr/>
                </a:tc>
                <a:tc>
                  <a:txBody>
                    <a:bodyPr/>
                    <a:lstStyle/>
                    <a:p>
                      <a:r>
                        <a:rPr lang="en-US" sz="2400" dirty="0"/>
                        <a:t>Pick up more</a:t>
                      </a:r>
                      <a:r>
                        <a:rPr lang="en-US" sz="2400" baseline="0" dirty="0"/>
                        <a:t> than one sharp at a time</a:t>
                      </a:r>
                      <a:endParaRPr lang="en-CA" sz="2400" dirty="0"/>
                    </a:p>
                  </a:txBody>
                  <a:tcPr/>
                </a:tc>
                <a:extLst>
                  <a:ext uri="{0D108BD9-81ED-4DB2-BD59-A6C34878D82A}">
                    <a16:rowId xmlns:a16="http://schemas.microsoft.com/office/drawing/2014/main" val="547802046"/>
                  </a:ext>
                </a:extLst>
              </a:tr>
            </a:tbl>
          </a:graphicData>
        </a:graphic>
      </p:graphicFrame>
    </p:spTree>
    <p:extLst>
      <p:ext uri="{BB962C8B-B14F-4D97-AF65-F5344CB8AC3E}">
        <p14:creationId xmlns:p14="http://schemas.microsoft.com/office/powerpoint/2010/main" val="37185000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DC72A6D39A5C4D966BA157A814B56A" ma:contentTypeVersion="" ma:contentTypeDescription="Create a new document." ma:contentTypeScope="" ma:versionID="f1c05843ceef18203a3672d1d7cf0d12">
  <xsd:schema xmlns:xsd="http://www.w3.org/2001/XMLSchema" xmlns:xs="http://www.w3.org/2001/XMLSchema" xmlns:p="http://schemas.microsoft.com/office/2006/metadata/properties" targetNamespace="http://schemas.microsoft.com/office/2006/metadata/properties" ma:root="true" ma:fieldsID="6c3d1c4bbbaeb45defbba4083f7195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3647C7-09E4-47C6-A6D7-97A7A1D12040}">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9B18749-EEB1-4193-928C-3A17B050A0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EE96683-42D3-4FF1-BBED-1706FE4B2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2044</TotalTime>
  <Words>2268</Words>
  <Application>Microsoft Office PowerPoint</Application>
  <PresentationFormat>Widescreen</PresentationFormat>
  <Paragraphs>182</Paragraphs>
  <Slides>21</Slides>
  <Notes>21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         Safe Handling and Disposal of Sharps</vt:lpstr>
      <vt:lpstr>What is a Sharp?</vt:lpstr>
      <vt:lpstr>Drug Paraphernalia Should be Treated as Sharps</vt:lpstr>
      <vt:lpstr>Improper Disposal of Sharps is a Community Concern</vt:lpstr>
      <vt:lpstr>The Community Safety &amp; Well-being Planning Framework</vt:lpstr>
      <vt:lpstr>Improperly Discarded Sharps can Result in Sharps Injury</vt:lpstr>
      <vt:lpstr>If you find improperly discarded sharps…</vt:lpstr>
      <vt:lpstr>Sharps must be disposed of in sharps containers and managed as biohazardous waste. </vt:lpstr>
      <vt:lpstr>Disposal of Sharps</vt:lpstr>
      <vt:lpstr>What is PPE?</vt:lpstr>
      <vt:lpstr>Safe Sharp Disposal</vt:lpstr>
      <vt:lpstr>Steps to Safe Sharps Disposal</vt:lpstr>
      <vt:lpstr>Steps to Safe Sharp Disposal</vt:lpstr>
      <vt:lpstr>Steps to Safe Sharps Disposal</vt:lpstr>
      <vt:lpstr>Steps to Safe Sharps Disposal</vt:lpstr>
      <vt:lpstr>Steps to Safe Sharps Disposal</vt:lpstr>
      <vt:lpstr>Safe Sharps Disposal</vt:lpstr>
      <vt:lpstr>PowerPoint Presentation</vt:lpstr>
      <vt:lpstr>I got poked by a needle. What do I do?  </vt:lpstr>
      <vt:lpstr>PowerPoint Presentation</vt:lpstr>
      <vt:lpstr>References</vt:lpstr>
    </vt:vector>
  </TitlesOfParts>
  <Company>GBHU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Sharp Disposal and Handling of Sharps</dc:title>
  <dc:creator>Lindsay Cook</dc:creator>
  <cp:lastModifiedBy>Denis Langlois</cp:lastModifiedBy>
  <cp:revision>84</cp:revision>
  <cp:lastPrinted>2019-05-22T15:12:12Z</cp:lastPrinted>
  <dcterms:created xsi:type="dcterms:W3CDTF">2018-12-17T12:52:11Z</dcterms:created>
  <dcterms:modified xsi:type="dcterms:W3CDTF">2025-03-07T19:40:24Z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0x01010080DC72A6D39A5C4D966BA157A814B56A</vt:lpwstr>
  </property>
</Properties>
</file>